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sldIdLst>
    <p:sldId id="256" r:id="rId2"/>
    <p:sldId id="258" r:id="rId3"/>
    <p:sldId id="277" r:id="rId4"/>
    <p:sldId id="281" r:id="rId5"/>
    <p:sldId id="259" r:id="rId6"/>
    <p:sldId id="278" r:id="rId7"/>
    <p:sldId id="260" r:id="rId8"/>
    <p:sldId id="261" r:id="rId9"/>
    <p:sldId id="280" r:id="rId10"/>
    <p:sldId id="262" r:id="rId11"/>
    <p:sldId id="263" r:id="rId12"/>
    <p:sldId id="282" r:id="rId13"/>
    <p:sldId id="264" r:id="rId14"/>
    <p:sldId id="265" r:id="rId15"/>
    <p:sldId id="266" r:id="rId16"/>
    <p:sldId id="267" r:id="rId17"/>
    <p:sldId id="268" r:id="rId18"/>
    <p:sldId id="269" r:id="rId19"/>
    <p:sldId id="270" r:id="rId20"/>
    <p:sldId id="271" r:id="rId21"/>
    <p:sldId id="272" r:id="rId22"/>
    <p:sldId id="311" r:id="rId23"/>
    <p:sldId id="273" r:id="rId24"/>
    <p:sldId id="274" r:id="rId25"/>
    <p:sldId id="275" r:id="rId26"/>
    <p:sldId id="276"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5" r:id="rId47"/>
    <p:sldId id="304" r:id="rId48"/>
    <p:sldId id="302" r:id="rId49"/>
    <p:sldId id="303" r:id="rId50"/>
    <p:sldId id="306" r:id="rId51"/>
    <p:sldId id="307" r:id="rId52"/>
    <p:sldId id="308" r:id="rId53"/>
    <p:sldId id="309" r:id="rId54"/>
    <p:sldId id="310"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EBEF41-B520-4F57-AE34-7D5113039CE1}">
          <p14:sldIdLst>
            <p14:sldId id="256"/>
            <p14:sldId id="258"/>
            <p14:sldId id="277"/>
            <p14:sldId id="281"/>
            <p14:sldId id="259"/>
            <p14:sldId id="278"/>
            <p14:sldId id="260"/>
            <p14:sldId id="261"/>
            <p14:sldId id="280"/>
            <p14:sldId id="262"/>
            <p14:sldId id="263"/>
            <p14:sldId id="282"/>
            <p14:sldId id="264"/>
            <p14:sldId id="265"/>
            <p14:sldId id="266"/>
            <p14:sldId id="267"/>
            <p14:sldId id="268"/>
            <p14:sldId id="269"/>
            <p14:sldId id="270"/>
            <p14:sldId id="271"/>
            <p14:sldId id="272"/>
            <p14:sldId id="311"/>
            <p14:sldId id="273"/>
            <p14:sldId id="274"/>
            <p14:sldId id="275"/>
            <p14:sldId id="276"/>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5"/>
            <p14:sldId id="304"/>
            <p14:sldId id="302"/>
            <p14:sldId id="303"/>
            <p14:sldId id="306"/>
            <p14:sldId id="307"/>
            <p14:sldId id="308"/>
            <p14:sldId id="309"/>
            <p14:sldId id="310"/>
          </p14:sldIdLst>
        </p14:section>
        <p14:section name="Untitled Section" id="{80E9AA7E-DED2-494D-B956-37F15855A830}">
          <p14:sldIdLst/>
        </p14:section>
        <p14:section name="Untitled Section" id="{E2C540D2-5BD4-4C92-BB1A-D1BEEC74BC1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07921B4-62A9-4A4B-B333-A48D53CD7879}" type="datetimeFigureOut">
              <a:rPr lang="en-US" smtClean="0"/>
              <a:t>2/4/2024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58F68F1-22E1-4494-AC36-3AA8D91D210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406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7921B4-62A9-4A4B-B333-A48D53CD7879}"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F68F1-22E1-4494-AC36-3AA8D91D2100}" type="slidenum">
              <a:rPr lang="en-US" smtClean="0"/>
              <a:t>‹#›</a:t>
            </a:fld>
            <a:endParaRPr lang="en-US"/>
          </a:p>
        </p:txBody>
      </p:sp>
    </p:spTree>
    <p:extLst>
      <p:ext uri="{BB962C8B-B14F-4D97-AF65-F5344CB8AC3E}">
        <p14:creationId xmlns:p14="http://schemas.microsoft.com/office/powerpoint/2010/main" val="4033388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921B4-62A9-4A4B-B333-A48D53CD787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68F1-22E1-4494-AC36-3AA8D91D210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481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921B4-62A9-4A4B-B333-A48D53CD787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68F1-22E1-4494-AC36-3AA8D91D210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4895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921B4-62A9-4A4B-B333-A48D53CD787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68F1-22E1-4494-AC36-3AA8D91D2100}" type="slidenum">
              <a:rPr lang="en-US" smtClean="0"/>
              <a:t>‹#›</a:t>
            </a:fld>
            <a:endParaRPr lang="en-US"/>
          </a:p>
        </p:txBody>
      </p:sp>
    </p:spTree>
    <p:extLst>
      <p:ext uri="{BB962C8B-B14F-4D97-AF65-F5344CB8AC3E}">
        <p14:creationId xmlns:p14="http://schemas.microsoft.com/office/powerpoint/2010/main" val="2665799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921B4-62A9-4A4B-B333-A48D53CD787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68F1-22E1-4494-AC36-3AA8D91D210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9962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921B4-62A9-4A4B-B333-A48D53CD787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68F1-22E1-4494-AC36-3AA8D91D210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1087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921B4-62A9-4A4B-B333-A48D53CD787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68F1-22E1-4494-AC36-3AA8D91D210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7535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921B4-62A9-4A4B-B333-A48D53CD787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68F1-22E1-4494-AC36-3AA8D91D210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05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921B4-62A9-4A4B-B333-A48D53CD787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68F1-22E1-4494-AC36-3AA8D91D2100}" type="slidenum">
              <a:rPr lang="en-US" smtClean="0"/>
              <a:t>‹#›</a:t>
            </a:fld>
            <a:endParaRPr lang="en-US"/>
          </a:p>
        </p:txBody>
      </p:sp>
    </p:spTree>
    <p:extLst>
      <p:ext uri="{BB962C8B-B14F-4D97-AF65-F5344CB8AC3E}">
        <p14:creationId xmlns:p14="http://schemas.microsoft.com/office/powerpoint/2010/main" val="186439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921B4-62A9-4A4B-B333-A48D53CD7879}"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68F1-22E1-4494-AC36-3AA8D91D210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916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7921B4-62A9-4A4B-B333-A48D53CD7879}"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F68F1-22E1-4494-AC36-3AA8D91D2100}" type="slidenum">
              <a:rPr lang="en-US" smtClean="0"/>
              <a:t>‹#›</a:t>
            </a:fld>
            <a:endParaRPr lang="en-US"/>
          </a:p>
        </p:txBody>
      </p:sp>
    </p:spTree>
    <p:extLst>
      <p:ext uri="{BB962C8B-B14F-4D97-AF65-F5344CB8AC3E}">
        <p14:creationId xmlns:p14="http://schemas.microsoft.com/office/powerpoint/2010/main" val="129352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7921B4-62A9-4A4B-B333-A48D53CD7879}" type="datetimeFigureOut">
              <a:rPr lang="en-US" smtClean="0"/>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8F68F1-22E1-4494-AC36-3AA8D91D210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681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7921B4-62A9-4A4B-B333-A48D53CD7879}" type="datetimeFigureOut">
              <a:rPr lang="en-US" smtClean="0"/>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8F68F1-22E1-4494-AC36-3AA8D91D210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605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921B4-62A9-4A4B-B333-A48D53CD7879}" type="datetimeFigureOut">
              <a:rPr lang="en-US" smtClean="0"/>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8F68F1-22E1-4494-AC36-3AA8D91D2100}" type="slidenum">
              <a:rPr lang="en-US" smtClean="0"/>
              <a:t>‹#›</a:t>
            </a:fld>
            <a:endParaRPr lang="en-US"/>
          </a:p>
        </p:txBody>
      </p:sp>
    </p:spTree>
    <p:extLst>
      <p:ext uri="{BB962C8B-B14F-4D97-AF65-F5344CB8AC3E}">
        <p14:creationId xmlns:p14="http://schemas.microsoft.com/office/powerpoint/2010/main" val="227107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7921B4-62A9-4A4B-B333-A48D53CD7879}"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F68F1-22E1-4494-AC36-3AA8D91D210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1440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7921B4-62A9-4A4B-B333-A48D53CD7879}"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F68F1-22E1-4494-AC36-3AA8D91D2100}" type="slidenum">
              <a:rPr lang="en-US" smtClean="0"/>
              <a:t>‹#›</a:t>
            </a:fld>
            <a:endParaRPr lang="en-US"/>
          </a:p>
        </p:txBody>
      </p:sp>
    </p:spTree>
    <p:extLst>
      <p:ext uri="{BB962C8B-B14F-4D97-AF65-F5344CB8AC3E}">
        <p14:creationId xmlns:p14="http://schemas.microsoft.com/office/powerpoint/2010/main" val="348273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7921B4-62A9-4A4B-B333-A48D53CD7879}" type="datetimeFigureOut">
              <a:rPr lang="en-US" smtClean="0"/>
              <a:t>2/4/2024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8F68F1-22E1-4494-AC36-3AA8D91D2100}" type="slidenum">
              <a:rPr lang="en-US" smtClean="0"/>
              <a:t>‹#›</a:t>
            </a:fld>
            <a:endParaRPr lang="en-US"/>
          </a:p>
        </p:txBody>
      </p:sp>
    </p:spTree>
    <p:extLst>
      <p:ext uri="{BB962C8B-B14F-4D97-AF65-F5344CB8AC3E}">
        <p14:creationId xmlns:p14="http://schemas.microsoft.com/office/powerpoint/2010/main" val="1875458603"/>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54A9-41E5-01A5-E300-79703A9A7083}"/>
              </a:ext>
            </a:extLst>
          </p:cNvPr>
          <p:cNvSpPr>
            <a:spLocks noGrp="1"/>
          </p:cNvSpPr>
          <p:nvPr>
            <p:ph type="ctrTitle"/>
          </p:nvPr>
        </p:nvSpPr>
        <p:spPr/>
        <p:txBody>
          <a:bodyPr/>
          <a:lstStyle/>
          <a:p>
            <a:r>
              <a:rPr lang="en-US" sz="2000" dirty="0"/>
              <a:t>Environmental factors and premature ovarian insufficiency:</a:t>
            </a:r>
          </a:p>
        </p:txBody>
      </p:sp>
      <p:sp>
        <p:nvSpPr>
          <p:cNvPr id="3" name="Subtitle 2">
            <a:extLst>
              <a:ext uri="{FF2B5EF4-FFF2-40B4-BE49-F238E27FC236}">
                <a16:creationId xmlns:a16="http://schemas.microsoft.com/office/drawing/2014/main" id="{4D0B774B-E47A-DA1E-EE81-D26C6186C57A}"/>
              </a:ext>
            </a:extLst>
          </p:cNvPr>
          <p:cNvSpPr>
            <a:spLocks noGrp="1"/>
          </p:cNvSpPr>
          <p:nvPr>
            <p:ph type="subTitle" idx="1"/>
          </p:nvPr>
        </p:nvSpPr>
        <p:spPr/>
        <p:txBody>
          <a:bodyPr/>
          <a:lstStyle/>
          <a:p>
            <a:r>
              <a:rPr lang="en-US" dirty="0"/>
              <a:t>Dr Sedigheh Amooee</a:t>
            </a:r>
          </a:p>
          <a:p>
            <a:r>
              <a:rPr lang="en-US" dirty="0"/>
              <a:t>1402 Winter</a:t>
            </a:r>
          </a:p>
        </p:txBody>
      </p:sp>
    </p:spTree>
    <p:extLst>
      <p:ext uri="{BB962C8B-B14F-4D97-AF65-F5344CB8AC3E}">
        <p14:creationId xmlns:p14="http://schemas.microsoft.com/office/powerpoint/2010/main" val="3549698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a:xfrm>
            <a:off x="250373" y="2729884"/>
            <a:ext cx="9601196" cy="1303867"/>
          </a:xfrm>
        </p:spPr>
        <p:txBody>
          <a:bodyPr>
            <a:normAutofit fontScale="90000"/>
          </a:bodyPr>
          <a:lstStyle/>
          <a:p>
            <a:pPr algn="l"/>
            <a:r>
              <a:rPr lang="en-US" dirty="0"/>
              <a:t>Environmental pollutants can impact ovarian function in three ways that can coexist:</a:t>
            </a:r>
            <a:br>
              <a:rPr lang="en-US" dirty="0"/>
            </a:br>
            <a:br>
              <a:rPr lang="en-US" dirty="0"/>
            </a:br>
            <a:r>
              <a:rPr lang="en-US" dirty="0"/>
              <a:t> 1-Endocrine disrupting chemicals (EDCs)</a:t>
            </a:r>
            <a:br>
              <a:rPr lang="en-US" dirty="0"/>
            </a:br>
            <a:r>
              <a:rPr lang="en-US" dirty="0"/>
              <a:t> 2-Induction of oxidative stress</a:t>
            </a:r>
            <a:br>
              <a:rPr lang="en-US" dirty="0"/>
            </a:br>
            <a:r>
              <a:rPr lang="en-US" dirty="0"/>
              <a:t> 3-Epigenetic modifications</a:t>
            </a:r>
            <a:br>
              <a:rPr lang="en-US" dirty="0"/>
            </a:br>
            <a:endParaRPr lang="en-US" dirty="0"/>
          </a:p>
        </p:txBody>
      </p:sp>
      <p:pic>
        <p:nvPicPr>
          <p:cNvPr id="5" name="Content Placeholder 4">
            <a:extLst>
              <a:ext uri="{FF2B5EF4-FFF2-40B4-BE49-F238E27FC236}">
                <a16:creationId xmlns:a16="http://schemas.microsoft.com/office/drawing/2014/main" id="{E56D621D-28A8-6850-98C8-B739417C16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8478174" y="4128116"/>
            <a:ext cx="3471167" cy="2492311"/>
          </a:xfrm>
        </p:spPr>
      </p:pic>
    </p:spTree>
    <p:extLst>
      <p:ext uri="{BB962C8B-B14F-4D97-AF65-F5344CB8AC3E}">
        <p14:creationId xmlns:p14="http://schemas.microsoft.com/office/powerpoint/2010/main" val="130724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a:xfrm>
            <a:off x="1034145" y="2624320"/>
            <a:ext cx="9601196" cy="1303867"/>
          </a:xfrm>
        </p:spPr>
        <p:txBody>
          <a:bodyPr>
            <a:normAutofit fontScale="90000"/>
          </a:bodyPr>
          <a:lstStyle/>
          <a:p>
            <a:r>
              <a:rPr lang="en-US" dirty="0"/>
              <a:t> Endocrine disrupting chemicals (EDCs): EDCs have been defined by the </a:t>
            </a:r>
            <a:r>
              <a:rPr lang="en-US" dirty="0" err="1"/>
              <a:t>Endocine</a:t>
            </a:r>
            <a:r>
              <a:rPr lang="en-US" dirty="0"/>
              <a:t> Society as </a:t>
            </a:r>
            <a:r>
              <a:rPr lang="en-US" u="sng" dirty="0">
                <a:effectLst>
                  <a:outerShdw blurRad="38100" dist="38100" dir="2700000" algn="tl">
                    <a:srgbClr val="000000">
                      <a:alpha val="43137"/>
                    </a:srgbClr>
                  </a:outerShdw>
                </a:effectLst>
              </a:rPr>
              <a:t>“an exogenous chemical, or mixture of chemicals, that interferes with any aspect of hormone action”. </a:t>
            </a:r>
          </a:p>
        </p:txBody>
      </p:sp>
      <p:pic>
        <p:nvPicPr>
          <p:cNvPr id="5" name="Content Placeholder 4">
            <a:extLst>
              <a:ext uri="{FF2B5EF4-FFF2-40B4-BE49-F238E27FC236}">
                <a16:creationId xmlns:a16="http://schemas.microsoft.com/office/drawing/2014/main" id="{2DEE5F3E-02A6-078D-C6E1-65AADD9198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9856" y="4827850"/>
            <a:ext cx="2857500" cy="1600200"/>
          </a:xfrm>
        </p:spPr>
      </p:pic>
    </p:spTree>
    <p:extLst>
      <p:ext uri="{BB962C8B-B14F-4D97-AF65-F5344CB8AC3E}">
        <p14:creationId xmlns:p14="http://schemas.microsoft.com/office/powerpoint/2010/main" val="149337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1B62-8841-BBC7-C1C5-DEB886E767E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7EB26A9-537B-5895-9169-35F8E6D10E15}"/>
              </a:ext>
            </a:extLst>
          </p:cNvPr>
          <p:cNvSpPr>
            <a:spLocks noGrp="1"/>
          </p:cNvSpPr>
          <p:nvPr>
            <p:ph idx="1"/>
          </p:nvPr>
        </p:nvSpPr>
        <p:spPr/>
        <p:txBody>
          <a:bodyPr/>
          <a:lstStyle/>
          <a:p>
            <a:r>
              <a:rPr lang="en-US" b="1" dirty="0"/>
              <a:t>Depending on the time of exposure </a:t>
            </a:r>
            <a:r>
              <a:rPr lang="en-US" dirty="0"/>
              <a:t>regarding ovarian ontogenesis, EDCs’ </a:t>
            </a:r>
            <a:r>
              <a:rPr lang="en-US" b="1" dirty="0"/>
              <a:t>effects</a:t>
            </a:r>
            <a:r>
              <a:rPr lang="en-US" dirty="0"/>
              <a:t> on ovarian functions can be </a:t>
            </a:r>
            <a:r>
              <a:rPr lang="en-US" b="1" dirty="0"/>
              <a:t>transitory or permanent</a:t>
            </a:r>
            <a:r>
              <a:rPr lang="en-US" dirty="0"/>
              <a:t>. </a:t>
            </a:r>
          </a:p>
          <a:p>
            <a:r>
              <a:rPr lang="en-US" dirty="0"/>
              <a:t> They can influence ovarian reserve by acting</a:t>
            </a:r>
            <a:r>
              <a:rPr lang="en-US" dirty="0">
                <a:solidFill>
                  <a:srgbClr val="C00000"/>
                </a:solidFill>
              </a:rPr>
              <a:t> mainly </a:t>
            </a:r>
            <a:r>
              <a:rPr lang="en-US" dirty="0"/>
              <a:t>on the </a:t>
            </a:r>
            <a:r>
              <a:rPr lang="en-US" u="sng" dirty="0"/>
              <a:t>aryl hydrocarbon receptor (</a:t>
            </a:r>
            <a:r>
              <a:rPr lang="en-US" u="sng" dirty="0" err="1"/>
              <a:t>AhR</a:t>
            </a:r>
            <a:r>
              <a:rPr lang="en-US" u="sng" dirty="0"/>
              <a:t>) or estrogen receptors (ERs).</a:t>
            </a:r>
          </a:p>
        </p:txBody>
      </p:sp>
    </p:spTree>
    <p:extLst>
      <p:ext uri="{BB962C8B-B14F-4D97-AF65-F5344CB8AC3E}">
        <p14:creationId xmlns:p14="http://schemas.microsoft.com/office/powerpoint/2010/main" val="418438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p:txBody>
          <a:bodyPr/>
          <a:lstStyle/>
          <a:p>
            <a:r>
              <a:rPr lang="en-US" dirty="0"/>
              <a:t>Aryl hydrocarbon receptor (</a:t>
            </a:r>
            <a:r>
              <a:rPr lang="en-US" dirty="0" err="1"/>
              <a:t>AhR</a:t>
            </a:r>
            <a:r>
              <a:rPr lang="en-US" dirty="0"/>
              <a:t>)</a:t>
            </a:r>
          </a:p>
        </p:txBody>
      </p:sp>
      <p:pic>
        <p:nvPicPr>
          <p:cNvPr id="5" name="Content Placeholder 4">
            <a:extLst>
              <a:ext uri="{FF2B5EF4-FFF2-40B4-BE49-F238E27FC236}">
                <a16:creationId xmlns:a16="http://schemas.microsoft.com/office/drawing/2014/main" id="{CB428689-77E8-CD63-8FB0-5952410771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6010" y="3956220"/>
            <a:ext cx="1781175" cy="2562225"/>
          </a:xfrm>
        </p:spPr>
      </p:pic>
      <p:sp>
        <p:nvSpPr>
          <p:cNvPr id="4" name="TextBox 3">
            <a:extLst>
              <a:ext uri="{FF2B5EF4-FFF2-40B4-BE49-F238E27FC236}">
                <a16:creationId xmlns:a16="http://schemas.microsoft.com/office/drawing/2014/main" id="{A35D185A-F678-2929-671E-554E4F9A2341}"/>
              </a:ext>
            </a:extLst>
          </p:cNvPr>
          <p:cNvSpPr txBox="1"/>
          <p:nvPr/>
        </p:nvSpPr>
        <p:spPr>
          <a:xfrm>
            <a:off x="783771" y="2690336"/>
            <a:ext cx="8696131" cy="2616101"/>
          </a:xfrm>
          <a:prstGeom prst="rect">
            <a:avLst/>
          </a:prstGeom>
          <a:noFill/>
        </p:spPr>
        <p:txBody>
          <a:bodyPr wrap="square">
            <a:spAutoFit/>
          </a:bodyPr>
          <a:lstStyle/>
          <a:p>
            <a:r>
              <a:rPr lang="en-US" sz="2800" dirty="0"/>
              <a:t> After binding to its exogenous ligand, </a:t>
            </a:r>
            <a:r>
              <a:rPr lang="en-US" sz="2800" dirty="0" err="1"/>
              <a:t>AhR</a:t>
            </a:r>
            <a:r>
              <a:rPr lang="en-US" sz="2800" dirty="0"/>
              <a:t> </a:t>
            </a:r>
            <a:r>
              <a:rPr lang="en-US" sz="2800" dirty="0" err="1"/>
              <a:t>translocates</a:t>
            </a:r>
            <a:r>
              <a:rPr lang="en-US" sz="2800" dirty="0"/>
              <a:t> toward the nucleus, it associates with a nuclear receptor and is able to bind to DNA sequences and modulates them. </a:t>
            </a:r>
            <a:r>
              <a:rPr lang="en-US" sz="2800" dirty="0" err="1"/>
              <a:t>AhR</a:t>
            </a:r>
            <a:r>
              <a:rPr lang="en-US" sz="2800" dirty="0"/>
              <a:t> induces a </a:t>
            </a:r>
            <a:r>
              <a:rPr lang="en-US" sz="2800" dirty="0" err="1"/>
              <a:t>Bax</a:t>
            </a:r>
            <a:r>
              <a:rPr lang="en-US" sz="2800" dirty="0"/>
              <a:t> synthesis, which is </a:t>
            </a:r>
            <a:r>
              <a:rPr lang="en-US" sz="4000" dirty="0"/>
              <a:t>a pro-apoptotic factor contributing to follicular atresia. </a:t>
            </a:r>
          </a:p>
        </p:txBody>
      </p:sp>
    </p:spTree>
    <p:extLst>
      <p:ext uri="{BB962C8B-B14F-4D97-AF65-F5344CB8AC3E}">
        <p14:creationId xmlns:p14="http://schemas.microsoft.com/office/powerpoint/2010/main" val="133293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a:xfrm>
            <a:off x="1006153" y="2512352"/>
            <a:ext cx="9601196" cy="1303867"/>
          </a:xfrm>
        </p:spPr>
        <p:txBody>
          <a:bodyPr>
            <a:noAutofit/>
          </a:bodyPr>
          <a:lstStyle/>
          <a:p>
            <a:pPr algn="l"/>
            <a:r>
              <a:rPr lang="en-US" sz="4000" dirty="0"/>
              <a:t>                     Estrogen receptors</a:t>
            </a:r>
            <a:br>
              <a:rPr lang="en-US" sz="4000" dirty="0"/>
            </a:br>
            <a:br>
              <a:rPr lang="en-US" sz="2800" dirty="0"/>
            </a:br>
            <a:r>
              <a:rPr lang="en-US" sz="2800" dirty="0"/>
              <a:t>ERs play evident roles during the </a:t>
            </a:r>
            <a:r>
              <a:rPr lang="en-US" sz="2800" u="sng" dirty="0"/>
              <a:t>gonadotrophins </a:t>
            </a:r>
            <a:r>
              <a:rPr lang="en-US" sz="2800" u="sng" dirty="0" err="1"/>
              <a:t>dependant</a:t>
            </a:r>
            <a:r>
              <a:rPr lang="en-US" sz="2800" u="sng" dirty="0"/>
              <a:t> phase of </a:t>
            </a:r>
            <a:r>
              <a:rPr lang="en-US" sz="2800" u="sng" dirty="0" err="1"/>
              <a:t>folliculogenesis</a:t>
            </a:r>
            <a:r>
              <a:rPr lang="en-US" sz="2800" u="sng" dirty="0"/>
              <a:t>. </a:t>
            </a:r>
            <a:br>
              <a:rPr lang="en-US" sz="2800" dirty="0"/>
            </a:br>
            <a:r>
              <a:rPr lang="en-US" sz="2800" dirty="0"/>
              <a:t>However arguments for their role from the very early phases of </a:t>
            </a:r>
            <a:r>
              <a:rPr lang="en-US" sz="2800" dirty="0" err="1"/>
              <a:t>folliculogenesis</a:t>
            </a:r>
            <a:r>
              <a:rPr lang="en-US" sz="2800" dirty="0"/>
              <a:t> are given by the fact that they are increasingly </a:t>
            </a:r>
            <a:r>
              <a:rPr lang="en-US" sz="4000" dirty="0"/>
              <a:t>expressed from the primordial stage onward in adult human follicles  and consistently expressed by oocytes in human fetal ovaries whatever the follicular stage.</a:t>
            </a:r>
          </a:p>
        </p:txBody>
      </p:sp>
      <p:pic>
        <p:nvPicPr>
          <p:cNvPr id="5" name="Content Placeholder 4">
            <a:extLst>
              <a:ext uri="{FF2B5EF4-FFF2-40B4-BE49-F238E27FC236}">
                <a16:creationId xmlns:a16="http://schemas.microsoft.com/office/drawing/2014/main" id="{D8A78D5B-2ABA-C023-10B5-AE5F6EC512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8283" y="5208361"/>
            <a:ext cx="2962275" cy="1543050"/>
          </a:xfrm>
        </p:spPr>
      </p:pic>
      <p:sp>
        <p:nvSpPr>
          <p:cNvPr id="4" name="TextBox 3">
            <a:extLst>
              <a:ext uri="{FF2B5EF4-FFF2-40B4-BE49-F238E27FC236}">
                <a16:creationId xmlns:a16="http://schemas.microsoft.com/office/drawing/2014/main" id="{DC970C4A-5808-74C9-E082-E63558CF0CF2}"/>
              </a:ext>
            </a:extLst>
          </p:cNvPr>
          <p:cNvSpPr txBox="1"/>
          <p:nvPr/>
        </p:nvSpPr>
        <p:spPr>
          <a:xfrm>
            <a:off x="3048778" y="3244334"/>
            <a:ext cx="6097554"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12827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a:xfrm>
            <a:off x="1155443" y="364878"/>
            <a:ext cx="9601196" cy="1303867"/>
          </a:xfrm>
        </p:spPr>
        <p:txBody>
          <a:bodyPr/>
          <a:lstStyle/>
          <a:p>
            <a:r>
              <a:rPr lang="en-US" dirty="0"/>
              <a:t> Induction of oxidative stress</a:t>
            </a:r>
          </a:p>
        </p:txBody>
      </p:sp>
      <p:pic>
        <p:nvPicPr>
          <p:cNvPr id="5" name="Content Placeholder 4">
            <a:extLst>
              <a:ext uri="{FF2B5EF4-FFF2-40B4-BE49-F238E27FC236}">
                <a16:creationId xmlns:a16="http://schemas.microsoft.com/office/drawing/2014/main" id="{BAED2619-D713-41BD-AC36-ABBD999BDB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0885" y="4472142"/>
            <a:ext cx="2276475" cy="2009775"/>
          </a:xfrm>
        </p:spPr>
      </p:pic>
      <p:sp>
        <p:nvSpPr>
          <p:cNvPr id="4" name="TextBox 3">
            <a:extLst>
              <a:ext uri="{FF2B5EF4-FFF2-40B4-BE49-F238E27FC236}">
                <a16:creationId xmlns:a16="http://schemas.microsoft.com/office/drawing/2014/main" id="{0042207E-9AB1-DE0D-D6ED-01C9D19552CF}"/>
              </a:ext>
            </a:extLst>
          </p:cNvPr>
          <p:cNvSpPr txBox="1"/>
          <p:nvPr/>
        </p:nvSpPr>
        <p:spPr>
          <a:xfrm>
            <a:off x="772884" y="1522951"/>
            <a:ext cx="9983755" cy="3539430"/>
          </a:xfrm>
          <a:prstGeom prst="rect">
            <a:avLst/>
          </a:prstGeom>
          <a:noFill/>
        </p:spPr>
        <p:txBody>
          <a:bodyPr wrap="square">
            <a:spAutoFit/>
          </a:bodyPr>
          <a:lstStyle/>
          <a:p>
            <a:r>
              <a:rPr lang="en-US" sz="3200" dirty="0"/>
              <a:t> This occurs when cell mechanisms regulating the level of reactive oxygen species (ROS) are overwhelmed and responsible for </a:t>
            </a:r>
            <a:r>
              <a:rPr lang="en-US" sz="3200" b="1" u="sng" dirty="0"/>
              <a:t>an imbalance of ROS</a:t>
            </a:r>
            <a:r>
              <a:rPr lang="en-US" sz="3200" dirty="0"/>
              <a:t>.</a:t>
            </a:r>
          </a:p>
          <a:p>
            <a:r>
              <a:rPr lang="en-US" sz="3200" dirty="0"/>
              <a:t> The accumulation of ROS can harm ovarian function. </a:t>
            </a:r>
          </a:p>
          <a:p>
            <a:r>
              <a:rPr lang="en-US" sz="3200" dirty="0"/>
              <a:t>There is solid proof that ROS, induced by environmental factors, are </a:t>
            </a:r>
            <a:r>
              <a:rPr lang="en-US" sz="3200" b="1" dirty="0"/>
              <a:t>involved in the initiation of antral follicle apoptosis.</a:t>
            </a:r>
          </a:p>
        </p:txBody>
      </p:sp>
    </p:spTree>
    <p:extLst>
      <p:ext uri="{BB962C8B-B14F-4D97-AF65-F5344CB8AC3E}">
        <p14:creationId xmlns:p14="http://schemas.microsoft.com/office/powerpoint/2010/main" val="2665720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B88AEBB-07D1-F872-C92F-F674A740A0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1389" y="4572002"/>
            <a:ext cx="2305050" cy="1981200"/>
          </a:xfrm>
        </p:spPr>
      </p:pic>
      <p:sp>
        <p:nvSpPr>
          <p:cNvPr id="4" name="TextBox 3">
            <a:extLst>
              <a:ext uri="{FF2B5EF4-FFF2-40B4-BE49-F238E27FC236}">
                <a16:creationId xmlns:a16="http://schemas.microsoft.com/office/drawing/2014/main" id="{6E4CAB92-1ADD-33B4-5DB5-62DEA408FE0F}"/>
              </a:ext>
            </a:extLst>
          </p:cNvPr>
          <p:cNvSpPr txBox="1"/>
          <p:nvPr/>
        </p:nvSpPr>
        <p:spPr>
          <a:xfrm>
            <a:off x="1716832" y="2443362"/>
            <a:ext cx="9179765" cy="1077218"/>
          </a:xfrm>
          <a:prstGeom prst="rect">
            <a:avLst/>
          </a:prstGeom>
          <a:noFill/>
        </p:spPr>
        <p:txBody>
          <a:bodyPr wrap="square">
            <a:spAutoFit/>
          </a:bodyPr>
          <a:lstStyle/>
          <a:p>
            <a:r>
              <a:rPr lang="en-US" sz="3200" dirty="0"/>
              <a:t>It was also highlighted that the anti-oxidant capacities differed depending on the follicle stage.</a:t>
            </a:r>
          </a:p>
        </p:txBody>
      </p:sp>
    </p:spTree>
    <p:extLst>
      <p:ext uri="{BB962C8B-B14F-4D97-AF65-F5344CB8AC3E}">
        <p14:creationId xmlns:p14="http://schemas.microsoft.com/office/powerpoint/2010/main" val="716203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p:txBody>
          <a:bodyPr/>
          <a:lstStyle/>
          <a:p>
            <a:r>
              <a:rPr lang="en-US" dirty="0"/>
              <a:t> Epigenetic modifications</a:t>
            </a:r>
          </a:p>
        </p:txBody>
      </p:sp>
      <p:pic>
        <p:nvPicPr>
          <p:cNvPr id="5" name="Content Placeholder 4">
            <a:extLst>
              <a:ext uri="{FF2B5EF4-FFF2-40B4-BE49-F238E27FC236}">
                <a16:creationId xmlns:a16="http://schemas.microsoft.com/office/drawing/2014/main" id="{6FF87596-FDCD-2501-D047-D4A41D3F83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5035" y="4662124"/>
            <a:ext cx="2143125" cy="2143125"/>
          </a:xfrm>
        </p:spPr>
      </p:pic>
      <p:sp>
        <p:nvSpPr>
          <p:cNvPr id="4" name="TextBox 3">
            <a:extLst>
              <a:ext uri="{FF2B5EF4-FFF2-40B4-BE49-F238E27FC236}">
                <a16:creationId xmlns:a16="http://schemas.microsoft.com/office/drawing/2014/main" id="{5A90B40D-88BF-1FA2-60E6-8C55B82AD707}"/>
              </a:ext>
            </a:extLst>
          </p:cNvPr>
          <p:cNvSpPr txBox="1"/>
          <p:nvPr/>
        </p:nvSpPr>
        <p:spPr>
          <a:xfrm>
            <a:off x="1212979" y="2521059"/>
            <a:ext cx="9358605" cy="2246769"/>
          </a:xfrm>
          <a:prstGeom prst="rect">
            <a:avLst/>
          </a:prstGeom>
          <a:noFill/>
        </p:spPr>
        <p:txBody>
          <a:bodyPr wrap="square">
            <a:spAutoFit/>
          </a:bodyPr>
          <a:lstStyle/>
          <a:p>
            <a:r>
              <a:rPr lang="en-US" sz="2800" dirty="0"/>
              <a:t> Exposure to environmental pollutants led to </a:t>
            </a:r>
            <a:r>
              <a:rPr lang="en-US" sz="2800" b="1" dirty="0"/>
              <a:t>modifications in DNA methylation</a:t>
            </a:r>
            <a:r>
              <a:rPr lang="en-US" sz="2800" dirty="0"/>
              <a:t> altering ovarian function and, if</a:t>
            </a:r>
          </a:p>
          <a:p>
            <a:r>
              <a:rPr lang="en-US" sz="2800" dirty="0"/>
              <a:t>these modifications affect the germline in a stable way, it will </a:t>
            </a:r>
            <a:r>
              <a:rPr lang="en-US" sz="2800" b="1" dirty="0"/>
              <a:t>promote transgenerational inheritance of altered ovarian function. </a:t>
            </a:r>
          </a:p>
        </p:txBody>
      </p:sp>
    </p:spTree>
    <p:extLst>
      <p:ext uri="{BB962C8B-B14F-4D97-AF65-F5344CB8AC3E}">
        <p14:creationId xmlns:p14="http://schemas.microsoft.com/office/powerpoint/2010/main" val="410034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a:xfrm>
            <a:off x="651589" y="2150322"/>
            <a:ext cx="9601196" cy="1303867"/>
          </a:xfrm>
        </p:spPr>
        <p:txBody>
          <a:bodyPr>
            <a:noAutofit/>
          </a:bodyPr>
          <a:lstStyle/>
          <a:p>
            <a:pPr algn="l"/>
            <a:r>
              <a:rPr lang="en-US" sz="3200" dirty="0"/>
              <a:t>A cross-sectional study was conducted from 1999 to 2008 on 31,575 women, using NHANES (National Health and Nutrition Examination Survey) data. </a:t>
            </a:r>
            <a:r>
              <a:rPr lang="en-US" sz="3200" b="1" dirty="0"/>
              <a:t>The aim was to determine the association between exposure to endocrine disruptors and age at menopause</a:t>
            </a:r>
            <a:r>
              <a:rPr lang="en-US" sz="3200" dirty="0"/>
              <a:t>. Out of 111 analyzed EDCs, 9 polychlorinated biphenyls (PCBs), 3 pesticides, 1 furan and 2 phthalates were </a:t>
            </a:r>
            <a:r>
              <a:rPr lang="en-US" sz="3200" dirty="0">
                <a:solidFill>
                  <a:srgbClr val="C00000"/>
                </a:solidFill>
              </a:rPr>
              <a:t>significantly </a:t>
            </a:r>
            <a:r>
              <a:rPr lang="en-US" sz="3200" dirty="0"/>
              <a:t>associated with an earlier age of menopause from 1.9 to 3.8 years after adjustment for age, race/ethnicity, smoking, body mass index. </a:t>
            </a:r>
          </a:p>
        </p:txBody>
      </p:sp>
      <p:pic>
        <p:nvPicPr>
          <p:cNvPr id="5" name="Content Placeholder 4">
            <a:extLst>
              <a:ext uri="{FF2B5EF4-FFF2-40B4-BE49-F238E27FC236}">
                <a16:creationId xmlns:a16="http://schemas.microsoft.com/office/drawing/2014/main" id="{D8D626F0-FFC6-1BF0-F9E6-D72D20A22A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82445" y="4707678"/>
            <a:ext cx="2838450" cy="1609725"/>
          </a:xfrm>
        </p:spPr>
      </p:pic>
    </p:spTree>
    <p:extLst>
      <p:ext uri="{BB962C8B-B14F-4D97-AF65-F5344CB8AC3E}">
        <p14:creationId xmlns:p14="http://schemas.microsoft.com/office/powerpoint/2010/main" val="3230197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a:xfrm>
            <a:off x="922178" y="2195112"/>
            <a:ext cx="9601196" cy="1303867"/>
          </a:xfrm>
        </p:spPr>
        <p:txBody>
          <a:bodyPr>
            <a:normAutofit fontScale="90000"/>
          </a:bodyPr>
          <a:lstStyle/>
          <a:p>
            <a:r>
              <a:rPr lang="en-US" sz="3200" dirty="0"/>
              <a:t> </a:t>
            </a:r>
            <a:r>
              <a:rPr lang="en-US" sz="3200" b="1" dirty="0"/>
              <a:t>A dose-response relationship was demonstrated </a:t>
            </a:r>
            <a:r>
              <a:rPr lang="en-US" sz="3200" dirty="0"/>
              <a:t>for 14 of them, suggesting to the authors that the increase in the level of exposure to these long half-life chemicals (except phthalates) </a:t>
            </a:r>
            <a:r>
              <a:rPr lang="en-US" sz="3200" b="1" dirty="0"/>
              <a:t>could affect ovarian function </a:t>
            </a:r>
            <a:r>
              <a:rPr lang="en-US" sz="3200" dirty="0"/>
              <a:t>.</a:t>
            </a:r>
            <a:br>
              <a:rPr lang="en-US" sz="3200" dirty="0"/>
            </a:br>
            <a:br>
              <a:rPr lang="en-US" sz="3200" dirty="0"/>
            </a:br>
            <a:br>
              <a:rPr lang="en-US" sz="3200" dirty="0"/>
            </a:br>
            <a:r>
              <a:rPr lang="en-US" sz="3200" dirty="0">
                <a:solidFill>
                  <a:srgbClr val="FF0000"/>
                </a:solidFill>
              </a:rPr>
              <a:t> </a:t>
            </a:r>
            <a:r>
              <a:rPr lang="en-US" sz="2200" dirty="0" err="1">
                <a:solidFill>
                  <a:srgbClr val="FF0000"/>
                </a:solidFill>
              </a:rPr>
              <a:t>Grindler</a:t>
            </a:r>
            <a:r>
              <a:rPr lang="en-US" sz="2200" dirty="0">
                <a:solidFill>
                  <a:srgbClr val="FF0000"/>
                </a:solidFill>
              </a:rPr>
              <a:t> NM, </a:t>
            </a:r>
            <a:r>
              <a:rPr lang="en-US" sz="2200" dirty="0" err="1">
                <a:solidFill>
                  <a:srgbClr val="FF0000"/>
                </a:solidFill>
              </a:rPr>
              <a:t>Allsworth</a:t>
            </a:r>
            <a:r>
              <a:rPr lang="en-US" sz="2200" dirty="0">
                <a:solidFill>
                  <a:srgbClr val="FF0000"/>
                </a:solidFill>
              </a:rPr>
              <a:t> JE, </a:t>
            </a:r>
            <a:r>
              <a:rPr lang="en-US" sz="2200" dirty="0" err="1">
                <a:solidFill>
                  <a:srgbClr val="FF0000"/>
                </a:solidFill>
              </a:rPr>
              <a:t>Macones</a:t>
            </a:r>
            <a:r>
              <a:rPr lang="en-US" sz="2200" dirty="0">
                <a:solidFill>
                  <a:srgbClr val="FF0000"/>
                </a:solidFill>
              </a:rPr>
              <a:t> GA, Kannan K, Roehl KA, Cooper AR. Persistent organic pollutants and early menopause in U.S. women. </a:t>
            </a:r>
            <a:r>
              <a:rPr lang="en-US" sz="2200" dirty="0" err="1">
                <a:solidFill>
                  <a:srgbClr val="FF0000"/>
                </a:solidFill>
              </a:rPr>
              <a:t>PLoS</a:t>
            </a:r>
            <a:r>
              <a:rPr lang="en-US" sz="2200" dirty="0">
                <a:solidFill>
                  <a:srgbClr val="FF0000"/>
                </a:solidFill>
              </a:rPr>
              <a:t> One. 2015;10:e0116057. </a:t>
            </a:r>
          </a:p>
        </p:txBody>
      </p:sp>
      <p:pic>
        <p:nvPicPr>
          <p:cNvPr id="5" name="Content Placeholder 4">
            <a:extLst>
              <a:ext uri="{FF2B5EF4-FFF2-40B4-BE49-F238E27FC236}">
                <a16:creationId xmlns:a16="http://schemas.microsoft.com/office/drawing/2014/main" id="{B44241AF-BCBE-562B-A58E-735895E3AF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89540" y="4977245"/>
            <a:ext cx="3028950" cy="1514475"/>
          </a:xfrm>
        </p:spPr>
      </p:pic>
    </p:spTree>
    <p:extLst>
      <p:ext uri="{BB962C8B-B14F-4D97-AF65-F5344CB8AC3E}">
        <p14:creationId xmlns:p14="http://schemas.microsoft.com/office/powerpoint/2010/main" val="2958163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EA2419-E424-7CBE-3679-1111C01C411D}"/>
              </a:ext>
            </a:extLst>
          </p:cNvPr>
          <p:cNvSpPr>
            <a:spLocks noGrp="1"/>
          </p:cNvSpPr>
          <p:nvPr>
            <p:ph idx="1"/>
          </p:nvPr>
        </p:nvSpPr>
        <p:spPr/>
        <p:txBody>
          <a:bodyPr/>
          <a:lstStyle/>
          <a:p>
            <a:r>
              <a:rPr lang="en-US" dirty="0"/>
              <a:t>Primary ovarian insufficiency (POI), defined as loss of ovarian activity before the age of 40 years , is a common gynecological endocrine disease that affects approximately 1% to 4% of women.</a:t>
            </a:r>
          </a:p>
        </p:txBody>
      </p:sp>
      <p:pic>
        <p:nvPicPr>
          <p:cNvPr id="4" name="Picture 3">
            <a:extLst>
              <a:ext uri="{FF2B5EF4-FFF2-40B4-BE49-F238E27FC236}">
                <a16:creationId xmlns:a16="http://schemas.microsoft.com/office/drawing/2014/main" id="{271329F3-8A7A-D90E-51B3-E8F28B526D8A}"/>
              </a:ext>
            </a:extLst>
          </p:cNvPr>
          <p:cNvPicPr>
            <a:picLocks noChangeAspect="1"/>
          </p:cNvPicPr>
          <p:nvPr/>
        </p:nvPicPr>
        <p:blipFill>
          <a:blip r:embed="rId2"/>
          <a:stretch>
            <a:fillRect/>
          </a:stretch>
        </p:blipFill>
        <p:spPr>
          <a:xfrm>
            <a:off x="7199673" y="3551730"/>
            <a:ext cx="4060288" cy="3145809"/>
          </a:xfrm>
          <a:prstGeom prst="rect">
            <a:avLst/>
          </a:prstGeom>
        </p:spPr>
      </p:pic>
    </p:spTree>
    <p:extLst>
      <p:ext uri="{BB962C8B-B14F-4D97-AF65-F5344CB8AC3E}">
        <p14:creationId xmlns:p14="http://schemas.microsoft.com/office/powerpoint/2010/main" val="167122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a:xfrm>
            <a:off x="660920" y="1971177"/>
            <a:ext cx="9601196" cy="1303867"/>
          </a:xfrm>
        </p:spPr>
        <p:txBody>
          <a:bodyPr>
            <a:normAutofit fontScale="90000"/>
          </a:bodyPr>
          <a:lstStyle/>
          <a:p>
            <a:r>
              <a:rPr lang="en-US" sz="3200" dirty="0"/>
              <a:t> A review of the literature  focused on occupational exposure to chemicals. In total, 1074 articles were selected and 140 chemical substances were analyzed. Twenty agents were retained as likely to induce POI. Eighteen of them, acting via an increase in follicular atresia, including 3 metals (cadmium, lead and chromium), 12 synthetic organic compounds (4 pesticides, 3 solvents, 5 compounds used in industrial chemistry) and 3 belonging to the polycyclic aromatic hydrocarbons (PAHs) family. </a:t>
            </a:r>
          </a:p>
        </p:txBody>
      </p:sp>
      <p:pic>
        <p:nvPicPr>
          <p:cNvPr id="5" name="Content Placeholder 4">
            <a:extLst>
              <a:ext uri="{FF2B5EF4-FFF2-40B4-BE49-F238E27FC236}">
                <a16:creationId xmlns:a16="http://schemas.microsoft.com/office/drawing/2014/main" id="{C417E4ED-EC8C-9179-1105-66DB29766C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93116" y="4454803"/>
            <a:ext cx="2447925" cy="1866900"/>
          </a:xfrm>
        </p:spPr>
      </p:pic>
      <p:sp>
        <p:nvSpPr>
          <p:cNvPr id="4" name="TextBox 3">
            <a:extLst>
              <a:ext uri="{FF2B5EF4-FFF2-40B4-BE49-F238E27FC236}">
                <a16:creationId xmlns:a16="http://schemas.microsoft.com/office/drawing/2014/main" id="{9CCDA685-7513-FB95-48EE-EDE235040485}"/>
              </a:ext>
            </a:extLst>
          </p:cNvPr>
          <p:cNvSpPr txBox="1"/>
          <p:nvPr/>
        </p:nvSpPr>
        <p:spPr>
          <a:xfrm>
            <a:off x="2412741" y="4862910"/>
            <a:ext cx="6097554" cy="1200329"/>
          </a:xfrm>
          <a:prstGeom prst="rect">
            <a:avLst/>
          </a:prstGeom>
          <a:noFill/>
        </p:spPr>
        <p:txBody>
          <a:bodyPr wrap="square">
            <a:spAutoFit/>
          </a:bodyPr>
          <a:lstStyle/>
          <a:p>
            <a:r>
              <a:rPr lang="en-US" dirty="0">
                <a:solidFill>
                  <a:srgbClr val="FF0000"/>
                </a:solidFill>
              </a:rPr>
              <a:t> Beranger R, Hoffmann P, Christin-</a:t>
            </a:r>
            <a:r>
              <a:rPr lang="en-US" dirty="0" err="1">
                <a:solidFill>
                  <a:srgbClr val="FF0000"/>
                </a:solidFill>
              </a:rPr>
              <a:t>Maitre</a:t>
            </a:r>
            <a:r>
              <a:rPr lang="en-US" dirty="0">
                <a:solidFill>
                  <a:srgbClr val="FF0000"/>
                </a:solidFill>
              </a:rPr>
              <a:t> S, </a:t>
            </a:r>
            <a:r>
              <a:rPr lang="en-US" dirty="0" err="1">
                <a:solidFill>
                  <a:srgbClr val="FF0000"/>
                </a:solidFill>
              </a:rPr>
              <a:t>Bonneterre</a:t>
            </a:r>
            <a:r>
              <a:rPr lang="en-US" dirty="0">
                <a:solidFill>
                  <a:srgbClr val="FF0000"/>
                </a:solidFill>
              </a:rPr>
              <a:t> V. Occupational exposures to chemicals as a possible etiology in premature ovarian failure: a critical analysis of the literature. </a:t>
            </a:r>
            <a:r>
              <a:rPr lang="en-US" dirty="0" err="1">
                <a:solidFill>
                  <a:srgbClr val="FF0000"/>
                </a:solidFill>
              </a:rPr>
              <a:t>Reprod</a:t>
            </a:r>
            <a:r>
              <a:rPr lang="en-US" dirty="0">
                <a:solidFill>
                  <a:srgbClr val="FF0000"/>
                </a:solidFill>
              </a:rPr>
              <a:t> </a:t>
            </a:r>
            <a:r>
              <a:rPr lang="en-US" dirty="0" err="1">
                <a:solidFill>
                  <a:srgbClr val="FF0000"/>
                </a:solidFill>
              </a:rPr>
              <a:t>Toxicol</a:t>
            </a:r>
            <a:r>
              <a:rPr lang="en-US" dirty="0">
                <a:solidFill>
                  <a:srgbClr val="FF0000"/>
                </a:solidFill>
              </a:rPr>
              <a:t>. 2012;33:269–79. </a:t>
            </a:r>
          </a:p>
        </p:txBody>
      </p:sp>
    </p:spTree>
    <p:extLst>
      <p:ext uri="{BB962C8B-B14F-4D97-AF65-F5344CB8AC3E}">
        <p14:creationId xmlns:p14="http://schemas.microsoft.com/office/powerpoint/2010/main" val="3661908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77CC396-3713-95A3-9DF2-D48FE91C4A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99466" y="3241044"/>
            <a:ext cx="4281129" cy="3317875"/>
          </a:xfrm>
        </p:spPr>
      </p:pic>
      <p:sp>
        <p:nvSpPr>
          <p:cNvPr id="4" name="TextBox 3">
            <a:extLst>
              <a:ext uri="{FF2B5EF4-FFF2-40B4-BE49-F238E27FC236}">
                <a16:creationId xmlns:a16="http://schemas.microsoft.com/office/drawing/2014/main" id="{6270B19F-E685-215F-7FBD-D11E09CC396C}"/>
              </a:ext>
            </a:extLst>
          </p:cNvPr>
          <p:cNvSpPr txBox="1"/>
          <p:nvPr/>
        </p:nvSpPr>
        <p:spPr>
          <a:xfrm>
            <a:off x="699796" y="1634065"/>
            <a:ext cx="8567834" cy="2677656"/>
          </a:xfrm>
          <a:prstGeom prst="rect">
            <a:avLst/>
          </a:prstGeom>
          <a:noFill/>
        </p:spPr>
        <p:txBody>
          <a:bodyPr wrap="square">
            <a:spAutoFit/>
          </a:bodyPr>
          <a:lstStyle/>
          <a:p>
            <a:r>
              <a:rPr lang="en-US" sz="2800" dirty="0"/>
              <a:t>Two synthetic organic compounds (methoxychlor and bisphenol A) acted by </a:t>
            </a:r>
            <a:r>
              <a:rPr lang="en-US" sz="2800" b="1" dirty="0"/>
              <a:t>increasing follicular recruitment</a:t>
            </a:r>
            <a:r>
              <a:rPr lang="en-US" sz="2800" dirty="0"/>
              <a:t>.</a:t>
            </a:r>
          </a:p>
          <a:p>
            <a:endParaRPr lang="en-US" sz="2800" dirty="0"/>
          </a:p>
          <a:p>
            <a:r>
              <a:rPr lang="en-US" sz="2800" dirty="0"/>
              <a:t> For 15 additional substances, data was insufficient to draw a direct link; however, these substances seem to lead to a decrease in follicle stocks. </a:t>
            </a:r>
          </a:p>
        </p:txBody>
      </p:sp>
    </p:spTree>
    <p:extLst>
      <p:ext uri="{BB962C8B-B14F-4D97-AF65-F5344CB8AC3E}">
        <p14:creationId xmlns:p14="http://schemas.microsoft.com/office/powerpoint/2010/main" val="3573419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5CF8C-911A-02C4-C62F-FCDF8E0906E8}"/>
              </a:ext>
            </a:extLst>
          </p:cNvPr>
          <p:cNvSpPr>
            <a:spLocks noGrp="1"/>
          </p:cNvSpPr>
          <p:nvPr>
            <p:ph type="title"/>
          </p:nvPr>
        </p:nvSpPr>
        <p:spPr/>
        <p:txBody>
          <a:bodyPr/>
          <a:lstStyle/>
          <a:p>
            <a:r>
              <a:rPr lang="en-US" dirty="0"/>
              <a:t>Phthalates</a:t>
            </a:r>
          </a:p>
        </p:txBody>
      </p:sp>
      <p:sp>
        <p:nvSpPr>
          <p:cNvPr id="3" name="Content Placeholder 2">
            <a:extLst>
              <a:ext uri="{FF2B5EF4-FFF2-40B4-BE49-F238E27FC236}">
                <a16:creationId xmlns:a16="http://schemas.microsoft.com/office/drawing/2014/main" id="{B8B9D15C-B4D8-BFF3-4D18-0FEC319F9E3C}"/>
              </a:ext>
            </a:extLst>
          </p:cNvPr>
          <p:cNvSpPr>
            <a:spLocks noGrp="1"/>
          </p:cNvSpPr>
          <p:nvPr>
            <p:ph idx="1"/>
          </p:nvPr>
        </p:nvSpPr>
        <p:spPr/>
        <p:txBody>
          <a:bodyPr/>
          <a:lstStyle/>
          <a:p>
            <a:r>
              <a:rPr lang="en-US" dirty="0"/>
              <a:t>Phthalates are substances that are currently used in the manufacture of plastics for a very wide spectrum of industrial applications.</a:t>
            </a:r>
            <a:br>
              <a:rPr lang="en-US" dirty="0"/>
            </a:br>
            <a:r>
              <a:rPr lang="en-US" dirty="0"/>
              <a:t> Two types of phthalates can be distinguished. </a:t>
            </a:r>
            <a:br>
              <a:rPr lang="en-US" dirty="0"/>
            </a:br>
            <a:endParaRPr lang="en-US" dirty="0"/>
          </a:p>
        </p:txBody>
      </p:sp>
      <p:pic>
        <p:nvPicPr>
          <p:cNvPr id="5" name="Picture 4">
            <a:extLst>
              <a:ext uri="{FF2B5EF4-FFF2-40B4-BE49-F238E27FC236}">
                <a16:creationId xmlns:a16="http://schemas.microsoft.com/office/drawing/2014/main" id="{594C6B74-EE9A-5F2A-7FD1-BAA0820E0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973" y="4290134"/>
            <a:ext cx="2240132" cy="1680099"/>
          </a:xfrm>
          <a:prstGeom prst="rect">
            <a:avLst/>
          </a:prstGeom>
        </p:spPr>
      </p:pic>
      <p:pic>
        <p:nvPicPr>
          <p:cNvPr id="7" name="Picture 6">
            <a:extLst>
              <a:ext uri="{FF2B5EF4-FFF2-40B4-BE49-F238E27FC236}">
                <a16:creationId xmlns:a16="http://schemas.microsoft.com/office/drawing/2014/main" id="{C67EFBB5-B213-9039-66BB-B349956AF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841" y="4118329"/>
            <a:ext cx="2127219" cy="2023707"/>
          </a:xfrm>
          <a:prstGeom prst="rect">
            <a:avLst/>
          </a:prstGeom>
        </p:spPr>
      </p:pic>
      <p:pic>
        <p:nvPicPr>
          <p:cNvPr id="9" name="Picture 8">
            <a:extLst>
              <a:ext uri="{FF2B5EF4-FFF2-40B4-BE49-F238E27FC236}">
                <a16:creationId xmlns:a16="http://schemas.microsoft.com/office/drawing/2014/main" id="{EA62004A-0BD1-1B1D-1BC0-6241555BF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999" y="4216400"/>
            <a:ext cx="2286000" cy="1905000"/>
          </a:xfrm>
          <a:prstGeom prst="rect">
            <a:avLst/>
          </a:prstGeom>
        </p:spPr>
      </p:pic>
    </p:spTree>
    <p:extLst>
      <p:ext uri="{BB962C8B-B14F-4D97-AF65-F5344CB8AC3E}">
        <p14:creationId xmlns:p14="http://schemas.microsoft.com/office/powerpoint/2010/main" val="962828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a:xfrm>
            <a:off x="718444" y="843379"/>
            <a:ext cx="9601196" cy="5326601"/>
          </a:xfrm>
        </p:spPr>
        <p:txBody>
          <a:bodyPr>
            <a:normAutofit fontScale="90000"/>
          </a:bodyPr>
          <a:lstStyle/>
          <a:p>
            <a:pPr algn="l"/>
            <a:br>
              <a:rPr lang="en-US" sz="2800" dirty="0"/>
            </a:br>
            <a:r>
              <a:rPr lang="en-US" sz="2800" u="sng" dirty="0"/>
              <a:t>High molecular weight phthalates </a:t>
            </a:r>
            <a:r>
              <a:rPr lang="en-US" sz="2800" dirty="0"/>
              <a:t>(for example, di(2-ethylhexyl) phthalate [DEHP],di-isononyl phthalate [</a:t>
            </a:r>
            <a:r>
              <a:rPr lang="en-US" sz="2800" dirty="0" err="1"/>
              <a:t>DiNP</a:t>
            </a:r>
            <a:r>
              <a:rPr lang="en-US" sz="2800" dirty="0"/>
              <a:t>]), are used as </a:t>
            </a:r>
            <a:r>
              <a:rPr lang="en-US" sz="2800" b="1" u="sng" dirty="0"/>
              <a:t>plasticizers in the manufacture of flexible vinyl (such as polyvinyl chloride) used in consumer products (clothing, children’s toys, and household items), flooring and wall coverings, food contact applications and medical devices. </a:t>
            </a:r>
            <a:r>
              <a:rPr lang="en-US" sz="2800" dirty="0"/>
              <a:t>They are produced in high volume because they give materials a certain flexibility and suppleness.</a:t>
            </a:r>
            <a:br>
              <a:rPr lang="en-US" sz="2800" dirty="0"/>
            </a:br>
            <a:r>
              <a:rPr lang="en-US" sz="2800" u="sng" dirty="0"/>
              <a:t> Low molecular weight phthalates </a:t>
            </a:r>
            <a:r>
              <a:rPr lang="en-US" sz="2800" dirty="0"/>
              <a:t>(for example, diethyl phthalate [DEP] and dibutyl phthalate [DBP]) are used in </a:t>
            </a:r>
            <a:r>
              <a:rPr lang="en-US" sz="2800" b="1" u="sng" dirty="0"/>
              <a:t>personal-care products (cosmetics), as solvents and plasticizers for cellulose acetate and in making lacquers, varnishes and coatings including the enteric coating of tablets or capsules and for controlled release formulations.</a:t>
            </a:r>
            <a:br>
              <a:rPr lang="en-US" sz="2800" b="1" u="sng" dirty="0"/>
            </a:br>
            <a:endParaRPr lang="en-US" sz="2800" b="1" u="sng" dirty="0"/>
          </a:p>
        </p:txBody>
      </p:sp>
      <p:pic>
        <p:nvPicPr>
          <p:cNvPr id="5" name="Content Placeholder 4">
            <a:extLst>
              <a:ext uri="{FF2B5EF4-FFF2-40B4-BE49-F238E27FC236}">
                <a16:creationId xmlns:a16="http://schemas.microsoft.com/office/drawing/2014/main" id="{C9DFCD38-4E61-19FE-9FEE-CB97904C88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2602" y="2557463"/>
            <a:ext cx="66796" cy="44450"/>
          </a:xfrm>
        </p:spPr>
      </p:pic>
      <p:pic>
        <p:nvPicPr>
          <p:cNvPr id="7" name="Picture 6">
            <a:extLst>
              <a:ext uri="{FF2B5EF4-FFF2-40B4-BE49-F238E27FC236}">
                <a16:creationId xmlns:a16="http://schemas.microsoft.com/office/drawing/2014/main" id="{E0E9311E-7260-CCE1-5EB3-0152E0171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736" y="5415119"/>
            <a:ext cx="2168264" cy="1442881"/>
          </a:xfrm>
          <a:prstGeom prst="rect">
            <a:avLst/>
          </a:prstGeom>
        </p:spPr>
      </p:pic>
    </p:spTree>
    <p:extLst>
      <p:ext uri="{BB962C8B-B14F-4D97-AF65-F5344CB8AC3E}">
        <p14:creationId xmlns:p14="http://schemas.microsoft.com/office/powerpoint/2010/main" val="972303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7EA2419-E424-7CBE-3679-1111C01C411D}"/>
              </a:ext>
            </a:extLst>
          </p:cNvPr>
          <p:cNvSpPr>
            <a:spLocks noGrp="1"/>
          </p:cNvSpPr>
          <p:nvPr>
            <p:ph idx="1"/>
          </p:nvPr>
        </p:nvSpPr>
        <p:spPr/>
        <p:txBody>
          <a:bodyPr/>
          <a:lstStyle/>
          <a:p>
            <a:r>
              <a:rPr lang="en-US" u="sng" dirty="0"/>
              <a:t>The most common one </a:t>
            </a:r>
            <a:r>
              <a:rPr lang="en-US" dirty="0"/>
              <a:t>is di(2-ethylhexyl)phthalate (DEHP), and its active metabolite mono(2-ethylhexyl)phthalate (MEHP). </a:t>
            </a:r>
          </a:p>
          <a:p>
            <a:r>
              <a:rPr lang="en-US" dirty="0"/>
              <a:t>Human exposure to DEPH is pervasive and ubiquitous through oral ingestion, inhalation or cutaneous contact. It is estimated between 3 and 30 </a:t>
            </a:r>
            <a:r>
              <a:rPr lang="el-GR" dirty="0"/>
              <a:t>μ</a:t>
            </a:r>
            <a:r>
              <a:rPr lang="en-US" dirty="0"/>
              <a:t>g/kg/day .</a:t>
            </a:r>
          </a:p>
        </p:txBody>
      </p:sp>
      <p:pic>
        <p:nvPicPr>
          <p:cNvPr id="5" name="Picture 4">
            <a:extLst>
              <a:ext uri="{FF2B5EF4-FFF2-40B4-BE49-F238E27FC236}">
                <a16:creationId xmlns:a16="http://schemas.microsoft.com/office/drawing/2014/main" id="{EAA993DE-6001-5B18-3981-6B2D6A11E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4100" y="4829175"/>
            <a:ext cx="2247900" cy="2028825"/>
          </a:xfrm>
          <a:prstGeom prst="rect">
            <a:avLst/>
          </a:prstGeom>
        </p:spPr>
      </p:pic>
    </p:spTree>
    <p:extLst>
      <p:ext uri="{BB962C8B-B14F-4D97-AF65-F5344CB8AC3E}">
        <p14:creationId xmlns:p14="http://schemas.microsoft.com/office/powerpoint/2010/main" val="1482923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EA2419-E424-7CBE-3679-1111C01C411D}"/>
              </a:ext>
            </a:extLst>
          </p:cNvPr>
          <p:cNvSpPr>
            <a:spLocks noGrp="1"/>
          </p:cNvSpPr>
          <p:nvPr>
            <p:ph idx="1"/>
          </p:nvPr>
        </p:nvSpPr>
        <p:spPr/>
        <p:txBody>
          <a:bodyPr/>
          <a:lstStyle/>
          <a:p>
            <a:r>
              <a:rPr lang="en-US" dirty="0"/>
              <a:t>Phthalates are described in many studies as being endocrine disruptors altering ovarian function.</a:t>
            </a:r>
          </a:p>
          <a:p>
            <a:r>
              <a:rPr lang="en-US" dirty="0"/>
              <a:t> The toxic effect of phthalates on the ovary rests on </a:t>
            </a:r>
            <a:r>
              <a:rPr lang="en-US" b="1" dirty="0" err="1"/>
              <a:t>folliculogenesis</a:t>
            </a:r>
            <a:r>
              <a:rPr lang="en-US" b="1" dirty="0"/>
              <a:t> and steroidogenesis disorders </a:t>
            </a:r>
            <a:r>
              <a:rPr lang="en-US" dirty="0"/>
              <a:t>with, as a consequence, an alteration in reproductive functions, infertility and POI .</a:t>
            </a:r>
          </a:p>
        </p:txBody>
      </p:sp>
    </p:spTree>
    <p:extLst>
      <p:ext uri="{BB962C8B-B14F-4D97-AF65-F5344CB8AC3E}">
        <p14:creationId xmlns:p14="http://schemas.microsoft.com/office/powerpoint/2010/main" val="1173030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a:xfrm>
            <a:off x="1230087" y="4649063"/>
            <a:ext cx="9601196" cy="1303867"/>
          </a:xfrm>
        </p:spPr>
        <p:txBody>
          <a:bodyPr>
            <a:normAutofit/>
          </a:bodyPr>
          <a:lstStyle/>
          <a:p>
            <a:r>
              <a:rPr lang="en-US" sz="2000" dirty="0"/>
              <a:t> </a:t>
            </a:r>
            <a:r>
              <a:rPr lang="en-US" sz="2000" dirty="0">
                <a:solidFill>
                  <a:srgbClr val="FF0000"/>
                </a:solidFill>
              </a:rPr>
              <a:t>Zhang XF, Zhang T, Han Z, Liu JC, Liu YP, Ma JY, et al. Transgenerational inheritance of ovarian development deficiency induced by maternal </a:t>
            </a:r>
            <a:r>
              <a:rPr lang="en-US" sz="2000" dirty="0" err="1">
                <a:solidFill>
                  <a:srgbClr val="FF0000"/>
                </a:solidFill>
              </a:rPr>
              <a:t>diethylhexyl</a:t>
            </a:r>
            <a:r>
              <a:rPr lang="en-US" sz="2000" dirty="0">
                <a:solidFill>
                  <a:srgbClr val="FF0000"/>
                </a:solidFill>
              </a:rPr>
              <a:t> phthalate exposure. </a:t>
            </a:r>
            <a:r>
              <a:rPr lang="en-US" sz="2000" dirty="0" err="1">
                <a:solidFill>
                  <a:srgbClr val="FF0000"/>
                </a:solidFill>
              </a:rPr>
              <a:t>Reprod</a:t>
            </a:r>
            <a:r>
              <a:rPr lang="en-US" sz="2000" dirty="0">
                <a:solidFill>
                  <a:srgbClr val="FF0000"/>
                </a:solidFill>
              </a:rPr>
              <a:t> </a:t>
            </a:r>
            <a:r>
              <a:rPr lang="en-US" sz="2000" dirty="0" err="1">
                <a:solidFill>
                  <a:srgbClr val="FF0000"/>
                </a:solidFill>
              </a:rPr>
              <a:t>Fertil</a:t>
            </a:r>
            <a:r>
              <a:rPr lang="en-US" sz="2000" dirty="0">
                <a:solidFill>
                  <a:srgbClr val="FF0000"/>
                </a:solidFill>
              </a:rPr>
              <a:t> Dev. 2015;27:1213–21. </a:t>
            </a:r>
          </a:p>
        </p:txBody>
      </p:sp>
      <p:sp>
        <p:nvSpPr>
          <p:cNvPr id="3" name="Content Placeholder 2">
            <a:extLst>
              <a:ext uri="{FF2B5EF4-FFF2-40B4-BE49-F238E27FC236}">
                <a16:creationId xmlns:a16="http://schemas.microsoft.com/office/drawing/2014/main" id="{77EA2419-E424-7CBE-3679-1111C01C411D}"/>
              </a:ext>
            </a:extLst>
          </p:cNvPr>
          <p:cNvSpPr>
            <a:spLocks noGrp="1"/>
          </p:cNvSpPr>
          <p:nvPr>
            <p:ph idx="1"/>
          </p:nvPr>
        </p:nvSpPr>
        <p:spPr>
          <a:xfrm>
            <a:off x="559837" y="1184988"/>
            <a:ext cx="10804849" cy="3464075"/>
          </a:xfrm>
        </p:spPr>
        <p:txBody>
          <a:bodyPr/>
          <a:lstStyle/>
          <a:p>
            <a:r>
              <a:rPr lang="en-US" dirty="0"/>
              <a:t> These substances are stable and remain in the environment for several years. </a:t>
            </a:r>
          </a:p>
          <a:p>
            <a:r>
              <a:rPr lang="en-US" dirty="0"/>
              <a:t>When considering </a:t>
            </a:r>
            <a:r>
              <a:rPr lang="en-US" dirty="0" err="1"/>
              <a:t>foetal</a:t>
            </a:r>
            <a:r>
              <a:rPr lang="en-US" dirty="0"/>
              <a:t> development, exposure to MEHP on pregnant mice </a:t>
            </a:r>
            <a:r>
              <a:rPr lang="en-US" b="1" dirty="0"/>
              <a:t>leads to premature ovarian senescence in the F1 generation </a:t>
            </a:r>
            <a:r>
              <a:rPr lang="en-US" dirty="0"/>
              <a:t>.</a:t>
            </a:r>
          </a:p>
          <a:p>
            <a:r>
              <a:rPr lang="en-US" dirty="0"/>
              <a:t> It led to a depletion of the </a:t>
            </a:r>
            <a:r>
              <a:rPr lang="en-US" b="1" dirty="0"/>
              <a:t>primordial-follicle pool in the F1 and F2 generations, according to an acceleration mechanism in follicular recruitment.</a:t>
            </a:r>
            <a:r>
              <a:rPr lang="en-US" dirty="0"/>
              <a:t> The authors concluded to an ovarian toxicity of phthalate with a transgenerational effect.</a:t>
            </a:r>
          </a:p>
          <a:p>
            <a:endParaRPr lang="en-US" dirty="0"/>
          </a:p>
        </p:txBody>
      </p:sp>
    </p:spTree>
    <p:extLst>
      <p:ext uri="{BB962C8B-B14F-4D97-AF65-F5344CB8AC3E}">
        <p14:creationId xmlns:p14="http://schemas.microsoft.com/office/powerpoint/2010/main" val="1408629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00CD-5BD6-6398-7511-62E4D939923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8F4C320-72D6-D9A0-8810-1284027D8A4F}"/>
              </a:ext>
            </a:extLst>
          </p:cNvPr>
          <p:cNvSpPr>
            <a:spLocks noGrp="1"/>
          </p:cNvSpPr>
          <p:nvPr>
            <p:ph idx="1"/>
          </p:nvPr>
        </p:nvSpPr>
        <p:spPr/>
        <p:txBody>
          <a:bodyPr/>
          <a:lstStyle/>
          <a:p>
            <a:r>
              <a:rPr lang="en-US" dirty="0"/>
              <a:t> This multigenerational effect is explained by the effect of phthalates on </a:t>
            </a:r>
            <a:r>
              <a:rPr lang="en-US" b="1" dirty="0"/>
              <a:t>DNA methylation of imprinted genes</a:t>
            </a:r>
            <a:r>
              <a:rPr lang="en-US" dirty="0"/>
              <a:t>, not only in fetal ovarian germ cells but also in the F1 and F2 offspring.</a:t>
            </a:r>
          </a:p>
        </p:txBody>
      </p:sp>
    </p:spTree>
    <p:extLst>
      <p:ext uri="{BB962C8B-B14F-4D97-AF65-F5344CB8AC3E}">
        <p14:creationId xmlns:p14="http://schemas.microsoft.com/office/powerpoint/2010/main" val="2616460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BAA2-8D33-E3A7-D879-DEFA8A83C6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BB6B46-6831-B48F-8598-55531C353D01}"/>
              </a:ext>
            </a:extLst>
          </p:cNvPr>
          <p:cNvSpPr>
            <a:spLocks noGrp="1"/>
          </p:cNvSpPr>
          <p:nvPr>
            <p:ph idx="1"/>
          </p:nvPr>
        </p:nvSpPr>
        <p:spPr/>
        <p:txBody>
          <a:bodyPr/>
          <a:lstStyle/>
          <a:p>
            <a:r>
              <a:rPr lang="en-US" dirty="0"/>
              <a:t>Regarding the neonatal period, </a:t>
            </a:r>
            <a:r>
              <a:rPr lang="en-US" u="sng" dirty="0"/>
              <a:t>exposure of newborn mice </a:t>
            </a:r>
            <a:r>
              <a:rPr lang="en-US" dirty="0"/>
              <a:t>to phthalates significantly </a:t>
            </a:r>
            <a:r>
              <a:rPr lang="en-US" b="1" dirty="0"/>
              <a:t>decreased the number of primordial follicles at puberty and at the adult age by accelerating follicular recruitment </a:t>
            </a:r>
            <a:r>
              <a:rPr lang="en-US" dirty="0"/>
              <a:t>. </a:t>
            </a:r>
          </a:p>
          <a:p>
            <a:r>
              <a:rPr lang="en-US" dirty="0"/>
              <a:t>When exposure to DEHP takes place during the </a:t>
            </a:r>
            <a:r>
              <a:rPr lang="en-US" u="sng" dirty="0"/>
              <a:t>prepubertal period </a:t>
            </a:r>
            <a:r>
              <a:rPr lang="en-US" dirty="0"/>
              <a:t>it led to a </a:t>
            </a:r>
            <a:r>
              <a:rPr lang="en-US" b="1" dirty="0"/>
              <a:t>significant reduction in the percentage of antral follicles with an increase in messenger RNA quantities of pro-apoptotic genes.</a:t>
            </a:r>
          </a:p>
          <a:p>
            <a:r>
              <a:rPr lang="en-US" b="1" dirty="0"/>
              <a:t> </a:t>
            </a:r>
            <a:r>
              <a:rPr lang="en-US" dirty="0"/>
              <a:t>DEHP causes </a:t>
            </a:r>
            <a:r>
              <a:rPr lang="en-US" u="sng" dirty="0"/>
              <a:t>oxidative stress </a:t>
            </a:r>
            <a:r>
              <a:rPr lang="en-US" dirty="0"/>
              <a:t>and </a:t>
            </a:r>
            <a:r>
              <a:rPr lang="en-US" u="sng" dirty="0"/>
              <a:t>ovarian somatic cell apoptosis</a:t>
            </a:r>
            <a:r>
              <a:rPr lang="en-US" dirty="0"/>
              <a:t>. </a:t>
            </a:r>
          </a:p>
        </p:txBody>
      </p:sp>
    </p:spTree>
    <p:extLst>
      <p:ext uri="{BB962C8B-B14F-4D97-AF65-F5344CB8AC3E}">
        <p14:creationId xmlns:p14="http://schemas.microsoft.com/office/powerpoint/2010/main" val="2211113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F2E-0C91-C234-9BA3-41EF439D3C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54EFE8-675B-E885-7100-DD9D0538F383}"/>
              </a:ext>
            </a:extLst>
          </p:cNvPr>
          <p:cNvSpPr>
            <a:spLocks noGrp="1"/>
          </p:cNvSpPr>
          <p:nvPr>
            <p:ph idx="1"/>
          </p:nvPr>
        </p:nvSpPr>
        <p:spPr>
          <a:xfrm>
            <a:off x="1295401" y="1231641"/>
            <a:ext cx="9601196" cy="4644227"/>
          </a:xfrm>
        </p:spPr>
        <p:txBody>
          <a:bodyPr>
            <a:normAutofit/>
          </a:bodyPr>
          <a:lstStyle/>
          <a:p>
            <a:r>
              <a:rPr lang="en-US" dirty="0"/>
              <a:t>A prospective human study on 215 patients recruited between 2004 and 2012 demonstrated a significant decrease in antral follicle count in patients whose urinary phthalate level was high compared to lower concentrations  after adjusting for age, BMI and smoking. However, this study was conducted on a population of infertile patients and it is difficult to generalize to the whole population.</a:t>
            </a:r>
          </a:p>
          <a:p>
            <a:pPr marL="0" indent="0">
              <a:buNone/>
            </a:pPr>
            <a:r>
              <a:rPr lang="en-US" dirty="0"/>
              <a:t>     </a:t>
            </a:r>
            <a:r>
              <a:rPr lang="en-US" sz="1900" dirty="0" err="1">
                <a:solidFill>
                  <a:srgbClr val="FF0000"/>
                </a:solidFill>
              </a:rPr>
              <a:t>Messerlian</a:t>
            </a:r>
            <a:r>
              <a:rPr lang="en-US" sz="1900" dirty="0">
                <a:solidFill>
                  <a:srgbClr val="FF0000"/>
                </a:solidFill>
              </a:rPr>
              <a:t> C, Souter I, Gaskins AJ, Williams PL, Ford JB, Chiu YH, et al. Urinary phthalate metabolites and ovarian reserve among women seeking infertility care. Hum </a:t>
            </a:r>
            <a:r>
              <a:rPr lang="en-US" sz="1900" dirty="0" err="1">
                <a:solidFill>
                  <a:srgbClr val="FF0000"/>
                </a:solidFill>
              </a:rPr>
              <a:t>Reprod</a:t>
            </a:r>
            <a:r>
              <a:rPr lang="en-US" sz="1900" dirty="0">
                <a:solidFill>
                  <a:srgbClr val="FF0000"/>
                </a:solidFill>
              </a:rPr>
              <a:t>. 2016;31:75–83. </a:t>
            </a:r>
          </a:p>
          <a:p>
            <a:r>
              <a:rPr lang="en-US" b="1" dirty="0"/>
              <a:t>In summary, we can conclude that phthalates disrupt ovarian function and impact the ovarian reserve by intervening at different stages of </a:t>
            </a:r>
            <a:r>
              <a:rPr lang="en-US" b="1" dirty="0" err="1"/>
              <a:t>folliculogenesis</a:t>
            </a:r>
            <a:r>
              <a:rPr lang="en-US" b="1" dirty="0"/>
              <a:t>.</a:t>
            </a:r>
          </a:p>
        </p:txBody>
      </p:sp>
    </p:spTree>
    <p:extLst>
      <p:ext uri="{BB962C8B-B14F-4D97-AF65-F5344CB8AC3E}">
        <p14:creationId xmlns:p14="http://schemas.microsoft.com/office/powerpoint/2010/main" val="20592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40A2A-E0F2-6DC5-ECD5-D8BBC2EDDA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BC5BCA-1B02-22FB-50E9-D146B6C7CC29}"/>
              </a:ext>
            </a:extLst>
          </p:cNvPr>
          <p:cNvSpPr>
            <a:spLocks noGrp="1"/>
          </p:cNvSpPr>
          <p:nvPr>
            <p:ph idx="1"/>
          </p:nvPr>
        </p:nvSpPr>
        <p:spPr/>
        <p:txBody>
          <a:bodyPr/>
          <a:lstStyle/>
          <a:p>
            <a:r>
              <a:rPr lang="en-US" dirty="0"/>
              <a:t>Over the last few decades, much evidence has been gathered that confirms that certain chemical, physical and biological substances present in our environment produce harmful effects on human reproduction .</a:t>
            </a:r>
          </a:p>
        </p:txBody>
      </p:sp>
    </p:spTree>
    <p:extLst>
      <p:ext uri="{BB962C8B-B14F-4D97-AF65-F5344CB8AC3E}">
        <p14:creationId xmlns:p14="http://schemas.microsoft.com/office/powerpoint/2010/main" val="590171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781B0-2776-32E4-7E5E-3F3077C7A68B}"/>
              </a:ext>
            </a:extLst>
          </p:cNvPr>
          <p:cNvSpPr>
            <a:spLocks noGrp="1"/>
          </p:cNvSpPr>
          <p:nvPr>
            <p:ph type="title"/>
          </p:nvPr>
        </p:nvSpPr>
        <p:spPr/>
        <p:txBody>
          <a:bodyPr/>
          <a:lstStyle/>
          <a:p>
            <a:r>
              <a:rPr lang="en-US" dirty="0"/>
              <a:t>Bisphenol A(BPA)</a:t>
            </a:r>
          </a:p>
        </p:txBody>
      </p:sp>
      <p:sp>
        <p:nvSpPr>
          <p:cNvPr id="3" name="Content Placeholder 2">
            <a:extLst>
              <a:ext uri="{FF2B5EF4-FFF2-40B4-BE49-F238E27FC236}">
                <a16:creationId xmlns:a16="http://schemas.microsoft.com/office/drawing/2014/main" id="{51F0FE34-E537-13AF-5510-55BC0EA7AD6D}"/>
              </a:ext>
            </a:extLst>
          </p:cNvPr>
          <p:cNvSpPr>
            <a:spLocks noGrp="1"/>
          </p:cNvSpPr>
          <p:nvPr>
            <p:ph idx="1"/>
          </p:nvPr>
        </p:nvSpPr>
        <p:spPr/>
        <p:txBody>
          <a:bodyPr/>
          <a:lstStyle/>
          <a:p>
            <a:pPr marL="0" indent="0">
              <a:buNone/>
            </a:pPr>
            <a:r>
              <a:rPr lang="en-US" dirty="0"/>
              <a:t>Bisphenol A (BPA) is an aromatic organic compound found </a:t>
            </a:r>
            <a:r>
              <a:rPr lang="en-US" b="1" dirty="0"/>
              <a:t>in plastics used for food packaging (such as polycarbonates), epoxy resins (interior coating on metal containers and beverage cans) and temperature sensitive papers (receipts). </a:t>
            </a:r>
          </a:p>
          <a:p>
            <a:pPr marL="0" indent="0">
              <a:buNone/>
            </a:pPr>
            <a:r>
              <a:rPr lang="en-US" dirty="0"/>
              <a:t>BPA is mass produced and found ubiquitously throughout the environment. </a:t>
            </a:r>
          </a:p>
        </p:txBody>
      </p:sp>
    </p:spTree>
    <p:extLst>
      <p:ext uri="{BB962C8B-B14F-4D97-AF65-F5344CB8AC3E}">
        <p14:creationId xmlns:p14="http://schemas.microsoft.com/office/powerpoint/2010/main" val="718190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7ACD-4EA1-1519-5461-98BA9464B831}"/>
              </a:ext>
            </a:extLst>
          </p:cNvPr>
          <p:cNvSpPr>
            <a:spLocks noGrp="1"/>
          </p:cNvSpPr>
          <p:nvPr>
            <p:ph type="title"/>
          </p:nvPr>
        </p:nvSpPr>
        <p:spPr/>
        <p:txBody>
          <a:bodyPr/>
          <a:lstStyle/>
          <a:p>
            <a:r>
              <a:rPr lang="en-US" dirty="0"/>
              <a:t>BPA is prohibited</a:t>
            </a:r>
          </a:p>
        </p:txBody>
      </p:sp>
      <p:sp>
        <p:nvSpPr>
          <p:cNvPr id="3" name="Content Placeholder 2">
            <a:extLst>
              <a:ext uri="{FF2B5EF4-FFF2-40B4-BE49-F238E27FC236}">
                <a16:creationId xmlns:a16="http://schemas.microsoft.com/office/drawing/2014/main" id="{4C2F4AC2-BCF6-2FCF-E85D-53BC6B441351}"/>
              </a:ext>
            </a:extLst>
          </p:cNvPr>
          <p:cNvSpPr>
            <a:spLocks noGrp="1"/>
          </p:cNvSpPr>
          <p:nvPr>
            <p:ph idx="1"/>
          </p:nvPr>
        </p:nvSpPr>
        <p:spPr/>
        <p:txBody>
          <a:bodyPr/>
          <a:lstStyle/>
          <a:p>
            <a:pPr marL="0" indent="0">
              <a:buNone/>
            </a:pPr>
            <a:r>
              <a:rPr lang="en-US" dirty="0"/>
              <a:t>BPA is </a:t>
            </a:r>
            <a:r>
              <a:rPr lang="en-US" b="1" dirty="0"/>
              <a:t>an endocrine disruptor</a:t>
            </a:r>
            <a:r>
              <a:rPr lang="en-US" dirty="0"/>
              <a:t> acting notably like an estrogen mimicker on the estrogen receptor α .</a:t>
            </a:r>
          </a:p>
          <a:p>
            <a:r>
              <a:rPr lang="en-US" dirty="0"/>
              <a:t> These effects have led French authorities to restrict the use of products containing BPA. </a:t>
            </a:r>
          </a:p>
          <a:p>
            <a:pPr>
              <a:buFont typeface="Arial" panose="020B0604020202020204" pitchFamily="34" charset="0"/>
              <a:buChar char="•"/>
            </a:pPr>
            <a:r>
              <a:rPr lang="en-US" dirty="0"/>
              <a:t>Since July 2010, the use of baby bottles containing BPA has been prohibited.</a:t>
            </a:r>
          </a:p>
          <a:p>
            <a:pPr>
              <a:buFont typeface="Arial" panose="020B0604020202020204" pitchFamily="34" charset="0"/>
              <a:buChar char="•"/>
            </a:pPr>
            <a:r>
              <a:rPr lang="en-US" dirty="0"/>
              <a:t> Since January 1, 2014, the manufacture and sale of any packaging containing BPA in contact with foodstuff has been prohibited. </a:t>
            </a:r>
          </a:p>
        </p:txBody>
      </p:sp>
    </p:spTree>
    <p:extLst>
      <p:ext uri="{BB962C8B-B14F-4D97-AF65-F5344CB8AC3E}">
        <p14:creationId xmlns:p14="http://schemas.microsoft.com/office/powerpoint/2010/main" val="109297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5782E-97BE-818B-9A78-621073940B2B}"/>
              </a:ext>
            </a:extLst>
          </p:cNvPr>
          <p:cNvSpPr>
            <a:spLocks noGrp="1"/>
          </p:cNvSpPr>
          <p:nvPr>
            <p:ph idx="4294967295"/>
          </p:nvPr>
        </p:nvSpPr>
        <p:spPr>
          <a:xfrm>
            <a:off x="1129004" y="982662"/>
            <a:ext cx="9601200" cy="4892675"/>
          </a:xfrm>
        </p:spPr>
        <p:txBody>
          <a:bodyPr>
            <a:normAutofit fontScale="92500" lnSpcReduction="10000"/>
          </a:bodyPr>
          <a:lstStyle/>
          <a:p>
            <a:r>
              <a:rPr lang="en-US" dirty="0"/>
              <a:t>The animal data support this argument and highlight a negative effect of BPA on ovarian reserve. In fact, exposure to BPA leads to </a:t>
            </a:r>
            <a:r>
              <a:rPr lang="en-US" b="1" dirty="0"/>
              <a:t>a decrease in the number of primordial follicles regardless of the exposure window whether it is prenatal , neonatal  or at the adult age. </a:t>
            </a:r>
          </a:p>
          <a:p>
            <a:endParaRPr lang="en-US" dirty="0"/>
          </a:p>
          <a:p>
            <a:r>
              <a:rPr lang="en-US" dirty="0"/>
              <a:t>In humans, a prospective study on women seeking care for infertility reported that </a:t>
            </a:r>
            <a:r>
              <a:rPr lang="en-US" b="1" dirty="0"/>
              <a:t>high urinary BPA concentrations were associated with low antral follicle count after adjusting for age and BMI . </a:t>
            </a:r>
          </a:p>
          <a:p>
            <a:endParaRPr lang="en-US" dirty="0"/>
          </a:p>
          <a:p>
            <a:endParaRPr lang="en-US" dirty="0"/>
          </a:p>
          <a:p>
            <a:r>
              <a:rPr lang="en-US" sz="800" dirty="0">
                <a:solidFill>
                  <a:srgbClr val="FF0000"/>
                </a:solidFill>
              </a:rPr>
              <a:t>Berger A, Ziv-Gal A, </a:t>
            </a:r>
            <a:r>
              <a:rPr lang="en-US" sz="800" dirty="0" err="1">
                <a:solidFill>
                  <a:srgbClr val="FF0000"/>
                </a:solidFill>
              </a:rPr>
              <a:t>Cudiamat</a:t>
            </a:r>
            <a:r>
              <a:rPr lang="en-US" sz="800" dirty="0">
                <a:solidFill>
                  <a:srgbClr val="FF0000"/>
                </a:solidFill>
              </a:rPr>
              <a:t> J, Wang W, Zhou C, Flaws JA. The effects of in utero bisphenol A exposure on the ovaries in multiple generations of mice. </a:t>
            </a:r>
            <a:r>
              <a:rPr lang="en-US" sz="800" dirty="0" err="1">
                <a:solidFill>
                  <a:srgbClr val="FF0000"/>
                </a:solidFill>
              </a:rPr>
              <a:t>Reprod</a:t>
            </a:r>
            <a:r>
              <a:rPr lang="en-US" sz="800" dirty="0">
                <a:solidFill>
                  <a:srgbClr val="FF0000"/>
                </a:solidFill>
              </a:rPr>
              <a:t> </a:t>
            </a:r>
            <a:r>
              <a:rPr lang="en-US" sz="800" dirty="0" err="1">
                <a:solidFill>
                  <a:srgbClr val="FF0000"/>
                </a:solidFill>
              </a:rPr>
              <a:t>Toxicol</a:t>
            </a:r>
            <a:r>
              <a:rPr lang="en-US" sz="800" dirty="0">
                <a:solidFill>
                  <a:srgbClr val="FF0000"/>
                </a:solidFill>
              </a:rPr>
              <a:t>. 2016;60:39–52. </a:t>
            </a:r>
          </a:p>
          <a:p>
            <a:r>
              <a:rPr lang="en-US" sz="800" dirty="0">
                <a:solidFill>
                  <a:srgbClr val="FF0000"/>
                </a:solidFill>
              </a:rPr>
              <a:t> Zhang HQ, Zhang XF, Zhang LJ, Chao HH, Pan B, Feng YM, et al. Fetal exposure to bisphenol A affects the primordial follicle formation by inhibiting the meiotic progression of oocytes. Mol Biol Rep. 2012;39:5651–7. </a:t>
            </a:r>
          </a:p>
          <a:p>
            <a:r>
              <a:rPr lang="en-US" sz="800" dirty="0">
                <a:solidFill>
                  <a:srgbClr val="FF0000"/>
                </a:solidFill>
              </a:rPr>
              <a:t> Rodriguez HA, </a:t>
            </a:r>
            <a:r>
              <a:rPr lang="en-US" sz="800" dirty="0" err="1">
                <a:solidFill>
                  <a:srgbClr val="FF0000"/>
                </a:solidFill>
              </a:rPr>
              <a:t>Santambrosio</a:t>
            </a:r>
            <a:r>
              <a:rPr lang="en-US" sz="800" dirty="0">
                <a:solidFill>
                  <a:srgbClr val="FF0000"/>
                </a:solidFill>
              </a:rPr>
              <a:t> N, Santamaria CG, Munoz-de-Toro M, </a:t>
            </a:r>
            <a:r>
              <a:rPr lang="en-US" sz="800" dirty="0" err="1">
                <a:solidFill>
                  <a:srgbClr val="FF0000"/>
                </a:solidFill>
              </a:rPr>
              <a:t>Luque</a:t>
            </a:r>
            <a:r>
              <a:rPr lang="en-US" sz="800" dirty="0">
                <a:solidFill>
                  <a:srgbClr val="FF0000"/>
                </a:solidFill>
              </a:rPr>
              <a:t> EH. Neonatal exposure to bisphenol A reduces the pool of primordial follicles in the rat ovary. </a:t>
            </a:r>
            <a:r>
              <a:rPr lang="en-US" sz="800" dirty="0" err="1">
                <a:solidFill>
                  <a:srgbClr val="FF0000"/>
                </a:solidFill>
              </a:rPr>
              <a:t>Reprod</a:t>
            </a:r>
            <a:r>
              <a:rPr lang="en-US" sz="800" dirty="0">
                <a:solidFill>
                  <a:srgbClr val="FF0000"/>
                </a:solidFill>
              </a:rPr>
              <a:t> </a:t>
            </a:r>
            <a:r>
              <a:rPr lang="en-US" sz="800" dirty="0" err="1">
                <a:solidFill>
                  <a:srgbClr val="FF0000"/>
                </a:solidFill>
              </a:rPr>
              <a:t>Toxicol</a:t>
            </a:r>
            <a:r>
              <a:rPr lang="en-US" sz="800" dirty="0">
                <a:solidFill>
                  <a:srgbClr val="FF0000"/>
                </a:solidFill>
              </a:rPr>
              <a:t>. 2010;30:550–7.</a:t>
            </a:r>
          </a:p>
          <a:p>
            <a:r>
              <a:rPr lang="en-US" sz="800" dirty="0">
                <a:solidFill>
                  <a:srgbClr val="FF0000"/>
                </a:solidFill>
              </a:rPr>
              <a:t> Li Y, Zhang W, Liu J, Wang W, Li H, Zhu J, et al. Prepubertal bisphenol A exposure interferes with ovarian follicle development and its relevant gene expression. </a:t>
            </a:r>
            <a:r>
              <a:rPr lang="en-US" sz="800" dirty="0" err="1">
                <a:solidFill>
                  <a:srgbClr val="FF0000"/>
                </a:solidFill>
              </a:rPr>
              <a:t>Reprod</a:t>
            </a:r>
            <a:r>
              <a:rPr lang="en-US" sz="800" dirty="0">
                <a:solidFill>
                  <a:srgbClr val="FF0000"/>
                </a:solidFill>
              </a:rPr>
              <a:t> </a:t>
            </a:r>
            <a:r>
              <a:rPr lang="en-US" sz="800" dirty="0" err="1">
                <a:solidFill>
                  <a:srgbClr val="FF0000"/>
                </a:solidFill>
              </a:rPr>
              <a:t>Toxicol</a:t>
            </a:r>
            <a:r>
              <a:rPr lang="en-US" sz="800" dirty="0">
                <a:solidFill>
                  <a:srgbClr val="FF0000"/>
                </a:solidFill>
              </a:rPr>
              <a:t>. 2014;44:33–40</a:t>
            </a:r>
            <a:r>
              <a:rPr lang="en-US" sz="1300" dirty="0">
                <a:solidFill>
                  <a:srgbClr val="FF0000"/>
                </a:solidFill>
              </a:rPr>
              <a:t>. </a:t>
            </a:r>
          </a:p>
        </p:txBody>
      </p:sp>
    </p:spTree>
    <p:extLst>
      <p:ext uri="{BB962C8B-B14F-4D97-AF65-F5344CB8AC3E}">
        <p14:creationId xmlns:p14="http://schemas.microsoft.com/office/powerpoint/2010/main" val="2912388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8E0B8-501F-3A53-4AF0-4CB0CE8F18AF}"/>
              </a:ext>
            </a:extLst>
          </p:cNvPr>
          <p:cNvSpPr>
            <a:spLocks noGrp="1"/>
          </p:cNvSpPr>
          <p:nvPr>
            <p:ph type="title"/>
          </p:nvPr>
        </p:nvSpPr>
        <p:spPr/>
        <p:txBody>
          <a:bodyPr/>
          <a:lstStyle/>
          <a:p>
            <a:r>
              <a:rPr lang="en-US" dirty="0" err="1"/>
              <a:t>Transgeneration</a:t>
            </a:r>
            <a:r>
              <a:rPr lang="en-US" dirty="0"/>
              <a:t> effect of BPA</a:t>
            </a:r>
          </a:p>
        </p:txBody>
      </p:sp>
      <p:sp>
        <p:nvSpPr>
          <p:cNvPr id="3" name="Content Placeholder 2">
            <a:extLst>
              <a:ext uri="{FF2B5EF4-FFF2-40B4-BE49-F238E27FC236}">
                <a16:creationId xmlns:a16="http://schemas.microsoft.com/office/drawing/2014/main" id="{0779A2D0-A284-C8CE-1906-5684A7724CB2}"/>
              </a:ext>
            </a:extLst>
          </p:cNvPr>
          <p:cNvSpPr>
            <a:spLocks noGrp="1"/>
          </p:cNvSpPr>
          <p:nvPr>
            <p:ph idx="1"/>
          </p:nvPr>
        </p:nvSpPr>
        <p:spPr/>
        <p:txBody>
          <a:bodyPr>
            <a:normAutofit fontScale="92500" lnSpcReduction="20000"/>
          </a:bodyPr>
          <a:lstStyle/>
          <a:p>
            <a:r>
              <a:rPr lang="en-US" dirty="0"/>
              <a:t>In utero exposure to BPA alters the </a:t>
            </a:r>
            <a:r>
              <a:rPr lang="en-US" b="1" dirty="0"/>
              <a:t>ovarian reserve of the F1 generation </a:t>
            </a:r>
            <a:r>
              <a:rPr lang="en-US" dirty="0"/>
              <a:t>but the results are not significant concerning the F2 and F3 generations; therefore, the </a:t>
            </a:r>
            <a:r>
              <a:rPr lang="en-US" u="sng" dirty="0"/>
              <a:t>negative effect </a:t>
            </a:r>
            <a:r>
              <a:rPr lang="en-US" b="1" u="sng" dirty="0"/>
              <a:t>of BPA does not seem to be transgenerational </a:t>
            </a:r>
            <a:r>
              <a:rPr lang="en-US" dirty="0"/>
              <a:t>. </a:t>
            </a:r>
          </a:p>
          <a:p>
            <a:r>
              <a:rPr lang="en-US" dirty="0"/>
              <a:t>Nevertheless, these authors </a:t>
            </a:r>
            <a:r>
              <a:rPr lang="en-US" b="1" dirty="0"/>
              <a:t>highlighted a modification in the expression of ovarian genes involved</a:t>
            </a:r>
            <a:r>
              <a:rPr lang="en-US" dirty="0"/>
              <a:t> </a:t>
            </a:r>
            <a:r>
              <a:rPr lang="en-US" b="1" dirty="0"/>
              <a:t>in apoptosis and steroidogenesis in later generations from F1 to F3 after in utero exposure to BPA in favor of a transgenerational effect on ovarian gene expression.</a:t>
            </a:r>
          </a:p>
          <a:p>
            <a:pPr marL="0" indent="0">
              <a:buNone/>
            </a:pPr>
            <a:r>
              <a:rPr lang="en-US" sz="1700" dirty="0">
                <a:solidFill>
                  <a:srgbClr val="FF0000"/>
                </a:solidFill>
              </a:rPr>
              <a:t>Berger A, Ziv-Gal A, </a:t>
            </a:r>
            <a:r>
              <a:rPr lang="en-US" sz="1700" dirty="0" err="1">
                <a:solidFill>
                  <a:srgbClr val="FF0000"/>
                </a:solidFill>
              </a:rPr>
              <a:t>Cudiamat</a:t>
            </a:r>
            <a:r>
              <a:rPr lang="en-US" sz="1700" dirty="0">
                <a:solidFill>
                  <a:srgbClr val="FF0000"/>
                </a:solidFill>
              </a:rPr>
              <a:t> J, Wang W, Zhou C, Flaws JA. The effects of in utero bisphenol A exposure on the ovaries in multiple generations of mice. </a:t>
            </a:r>
            <a:r>
              <a:rPr lang="en-US" sz="1700" dirty="0" err="1">
                <a:solidFill>
                  <a:srgbClr val="FF0000"/>
                </a:solidFill>
              </a:rPr>
              <a:t>Reprod</a:t>
            </a:r>
            <a:r>
              <a:rPr lang="en-US" sz="1700" dirty="0">
                <a:solidFill>
                  <a:srgbClr val="FF0000"/>
                </a:solidFill>
              </a:rPr>
              <a:t> </a:t>
            </a:r>
            <a:r>
              <a:rPr lang="en-US" sz="1700" dirty="0" err="1">
                <a:solidFill>
                  <a:srgbClr val="FF0000"/>
                </a:solidFill>
              </a:rPr>
              <a:t>Toxicol</a:t>
            </a:r>
            <a:r>
              <a:rPr lang="en-US" sz="1700" dirty="0">
                <a:solidFill>
                  <a:srgbClr val="FF0000"/>
                </a:solidFill>
              </a:rPr>
              <a:t>. 2016;60:39–52</a:t>
            </a:r>
            <a:r>
              <a:rPr lang="en-US" dirty="0"/>
              <a:t>. </a:t>
            </a:r>
          </a:p>
          <a:p>
            <a:pPr marL="0" indent="0">
              <a:buNone/>
            </a:pPr>
            <a:r>
              <a:rPr lang="en-US" dirty="0"/>
              <a:t> </a:t>
            </a:r>
          </a:p>
        </p:txBody>
      </p:sp>
    </p:spTree>
    <p:extLst>
      <p:ext uri="{BB962C8B-B14F-4D97-AF65-F5344CB8AC3E}">
        <p14:creationId xmlns:p14="http://schemas.microsoft.com/office/powerpoint/2010/main" val="177238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AAF7-139C-AA78-B3C5-F0C478C73771}"/>
              </a:ext>
            </a:extLst>
          </p:cNvPr>
          <p:cNvSpPr>
            <a:spLocks noGrp="1"/>
          </p:cNvSpPr>
          <p:nvPr>
            <p:ph type="title"/>
          </p:nvPr>
        </p:nvSpPr>
        <p:spPr/>
        <p:txBody>
          <a:bodyPr/>
          <a:lstStyle/>
          <a:p>
            <a:r>
              <a:rPr lang="en-US" dirty="0"/>
              <a:t>Pesticides </a:t>
            </a:r>
          </a:p>
        </p:txBody>
      </p:sp>
      <p:sp>
        <p:nvSpPr>
          <p:cNvPr id="3" name="Content Placeholder 2">
            <a:extLst>
              <a:ext uri="{FF2B5EF4-FFF2-40B4-BE49-F238E27FC236}">
                <a16:creationId xmlns:a16="http://schemas.microsoft.com/office/drawing/2014/main" id="{93B2443A-CB6A-31A7-01E9-61938EA0F720}"/>
              </a:ext>
            </a:extLst>
          </p:cNvPr>
          <p:cNvSpPr>
            <a:spLocks noGrp="1"/>
          </p:cNvSpPr>
          <p:nvPr>
            <p:ph idx="1"/>
          </p:nvPr>
        </p:nvSpPr>
        <p:spPr/>
        <p:txBody>
          <a:bodyPr>
            <a:normAutofit fontScale="92500" lnSpcReduction="10000"/>
          </a:bodyPr>
          <a:lstStyle/>
          <a:p>
            <a:r>
              <a:rPr lang="en-US" dirty="0"/>
              <a:t>Pesticides are chemical compounds used in agriculture to fight against organisms that are considered to be harmful to crops. They are composed of different families such as </a:t>
            </a:r>
            <a:r>
              <a:rPr lang="en-US" b="1" dirty="0"/>
              <a:t>insecticides, herbicides, fungicides</a:t>
            </a:r>
            <a:r>
              <a:rPr lang="en-US" dirty="0"/>
              <a:t>, etc.</a:t>
            </a:r>
          </a:p>
          <a:p>
            <a:r>
              <a:rPr lang="en-US" dirty="0"/>
              <a:t>These organic elements have properties making them stable and </a:t>
            </a:r>
            <a:r>
              <a:rPr lang="en-US" b="1" dirty="0"/>
              <a:t>lipophilic</a:t>
            </a:r>
            <a:r>
              <a:rPr lang="en-US" dirty="0"/>
              <a:t>, which makes them slow to degrade over time.</a:t>
            </a:r>
          </a:p>
          <a:p>
            <a:r>
              <a:rPr lang="en-US" dirty="0"/>
              <a:t> In this way, </a:t>
            </a:r>
            <a:r>
              <a:rPr lang="en-US" u="sng" dirty="0"/>
              <a:t>they remain in the environment for several years with an extensive presence in soil, food and water</a:t>
            </a:r>
            <a:r>
              <a:rPr lang="en-US" dirty="0"/>
              <a:t>. Many pesticides play the role of an </a:t>
            </a:r>
            <a:r>
              <a:rPr lang="en-US" b="1" dirty="0"/>
              <a:t>endocrine disruptor in the body, altering reproductive functions and, notably, ovarian function</a:t>
            </a:r>
            <a:r>
              <a:rPr lang="en-US" dirty="0"/>
              <a:t>. </a:t>
            </a:r>
          </a:p>
        </p:txBody>
      </p:sp>
    </p:spTree>
    <p:extLst>
      <p:ext uri="{BB962C8B-B14F-4D97-AF65-F5344CB8AC3E}">
        <p14:creationId xmlns:p14="http://schemas.microsoft.com/office/powerpoint/2010/main" val="1018591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2D58B2-0F41-7CE7-F79D-621312EAE104}"/>
              </a:ext>
            </a:extLst>
          </p:cNvPr>
          <p:cNvSpPr>
            <a:spLocks noGrp="1"/>
          </p:cNvSpPr>
          <p:nvPr>
            <p:ph idx="4294967295"/>
          </p:nvPr>
        </p:nvSpPr>
        <p:spPr>
          <a:xfrm>
            <a:off x="923731" y="867683"/>
            <a:ext cx="10422293" cy="5308600"/>
          </a:xfrm>
        </p:spPr>
        <p:txBody>
          <a:bodyPr>
            <a:normAutofit lnSpcReduction="10000"/>
          </a:bodyPr>
          <a:lstStyle/>
          <a:p>
            <a:pPr marL="0" indent="0">
              <a:buNone/>
            </a:pPr>
            <a:r>
              <a:rPr lang="en-US" dirty="0"/>
              <a:t>Alterations to cell ultrastructure, which are signs of cell apoptosis, are found in cases of exposure of female rats to </a:t>
            </a:r>
            <a:r>
              <a:rPr lang="en-US" u="sng" dirty="0"/>
              <a:t>permethrin</a:t>
            </a:r>
            <a:r>
              <a:rPr lang="en-US" dirty="0"/>
              <a:t>, an insecticide in the pyrethroid family or to </a:t>
            </a:r>
            <a:r>
              <a:rPr lang="en-US" u="sng" dirty="0"/>
              <a:t>methyl parathion</a:t>
            </a:r>
            <a:r>
              <a:rPr lang="en-US" dirty="0"/>
              <a:t>, insecticide from the organophosphate family , </a:t>
            </a:r>
            <a:r>
              <a:rPr lang="en-US" b="1" dirty="0"/>
              <a:t>leading to an alteration in the total number of follicles.</a:t>
            </a:r>
          </a:p>
          <a:p>
            <a:pPr marL="0" indent="0">
              <a:buNone/>
            </a:pPr>
            <a:r>
              <a:rPr lang="en-US" dirty="0"/>
              <a:t> Exposure to </a:t>
            </a:r>
            <a:r>
              <a:rPr lang="en-US" u="sng" dirty="0"/>
              <a:t>Simazine</a:t>
            </a:r>
            <a:r>
              <a:rPr lang="en-US" dirty="0"/>
              <a:t> , a herbicide from the triazine family, or to </a:t>
            </a:r>
            <a:r>
              <a:rPr lang="en-US" u="sng" dirty="0"/>
              <a:t>Methoxychlor</a:t>
            </a:r>
            <a:r>
              <a:rPr lang="en-US" dirty="0"/>
              <a:t> (MXC)  an organophosphate pesticide, </a:t>
            </a:r>
            <a:r>
              <a:rPr lang="en-US" b="1" dirty="0"/>
              <a:t>led to a decrease in total ovary weight, which is a sign of follicular atresia .</a:t>
            </a:r>
          </a:p>
          <a:p>
            <a:pPr marL="0" indent="0">
              <a:buNone/>
            </a:pPr>
            <a:r>
              <a:rPr lang="en-US" dirty="0"/>
              <a:t> Prenatal exposure to MXC in rats showed modifications </a:t>
            </a:r>
            <a:r>
              <a:rPr lang="en-US" b="1" dirty="0"/>
              <a:t>to DNA methylation, which suggests epigenetic mechanisms . </a:t>
            </a:r>
          </a:p>
          <a:p>
            <a:pPr marL="0" indent="0">
              <a:buNone/>
            </a:pPr>
            <a:r>
              <a:rPr lang="en-US" sz="900" dirty="0">
                <a:solidFill>
                  <a:srgbClr val="FF0000"/>
                </a:solidFill>
              </a:rPr>
              <a:t> </a:t>
            </a:r>
            <a:r>
              <a:rPr lang="en-US" sz="900" dirty="0" err="1">
                <a:solidFill>
                  <a:srgbClr val="FF0000"/>
                </a:solidFill>
              </a:rPr>
              <a:t>Kotil</a:t>
            </a:r>
            <a:r>
              <a:rPr lang="en-US" sz="900" dirty="0">
                <a:solidFill>
                  <a:srgbClr val="FF0000"/>
                </a:solidFill>
              </a:rPr>
              <a:t> T, Yon ND. The effects of permethrin on rat ovarian tissue morphology. Exp </a:t>
            </a:r>
            <a:r>
              <a:rPr lang="en-US" sz="900" dirty="0" err="1">
                <a:solidFill>
                  <a:srgbClr val="FF0000"/>
                </a:solidFill>
              </a:rPr>
              <a:t>Toxicol</a:t>
            </a:r>
            <a:r>
              <a:rPr lang="en-US" sz="900" dirty="0">
                <a:solidFill>
                  <a:srgbClr val="FF0000"/>
                </a:solidFill>
              </a:rPr>
              <a:t> </a:t>
            </a:r>
            <a:r>
              <a:rPr lang="en-US" sz="900" dirty="0" err="1">
                <a:solidFill>
                  <a:srgbClr val="FF0000"/>
                </a:solidFill>
              </a:rPr>
              <a:t>Pathol</a:t>
            </a:r>
            <a:r>
              <a:rPr lang="en-US" sz="900" dirty="0">
                <a:solidFill>
                  <a:srgbClr val="FF0000"/>
                </a:solidFill>
              </a:rPr>
              <a:t>. 2015;67:279–85.</a:t>
            </a:r>
          </a:p>
          <a:p>
            <a:pPr marL="0" indent="0">
              <a:buNone/>
            </a:pPr>
            <a:r>
              <a:rPr lang="en-US" sz="900" dirty="0">
                <a:solidFill>
                  <a:srgbClr val="FF0000"/>
                </a:solidFill>
              </a:rPr>
              <a:t> </a:t>
            </a:r>
            <a:r>
              <a:rPr lang="en-US" sz="900" dirty="0" err="1">
                <a:solidFill>
                  <a:srgbClr val="FF0000"/>
                </a:solidFill>
              </a:rPr>
              <a:t>Satar</a:t>
            </a:r>
            <a:r>
              <a:rPr lang="en-US" sz="900" dirty="0">
                <a:solidFill>
                  <a:srgbClr val="FF0000"/>
                </a:solidFill>
              </a:rPr>
              <a:t> DA, Tap O, Ay MO. Electron microscopic examination of the effects of methyl parathion exposure on the ovaries. </a:t>
            </a:r>
            <a:r>
              <a:rPr lang="en-US" sz="900" dirty="0" err="1">
                <a:solidFill>
                  <a:srgbClr val="FF0000"/>
                </a:solidFill>
              </a:rPr>
              <a:t>Eur</a:t>
            </a:r>
            <a:r>
              <a:rPr lang="en-US" sz="900" dirty="0">
                <a:solidFill>
                  <a:srgbClr val="FF0000"/>
                </a:solidFill>
              </a:rPr>
              <a:t> Rev Med </a:t>
            </a:r>
            <a:r>
              <a:rPr lang="en-US" sz="900" dirty="0" err="1">
                <a:solidFill>
                  <a:srgbClr val="FF0000"/>
                </a:solidFill>
              </a:rPr>
              <a:t>Pharmacol</a:t>
            </a:r>
            <a:r>
              <a:rPr lang="en-US" sz="900" dirty="0">
                <a:solidFill>
                  <a:srgbClr val="FF0000"/>
                </a:solidFill>
              </a:rPr>
              <a:t> Sci. 2015;19:2725–31. </a:t>
            </a:r>
          </a:p>
          <a:p>
            <a:pPr marL="0" indent="0">
              <a:buNone/>
            </a:pPr>
            <a:r>
              <a:rPr lang="en-US" sz="900" dirty="0">
                <a:solidFill>
                  <a:srgbClr val="FF0000"/>
                </a:solidFill>
              </a:rPr>
              <a:t>Park S, Kim S, Jin H, Lee K, Bae J. Impaired development of female mouse offspring maternally exposed to simazine. Environ </a:t>
            </a:r>
            <a:r>
              <a:rPr lang="en-US" sz="900" dirty="0" err="1">
                <a:solidFill>
                  <a:srgbClr val="FF0000"/>
                </a:solidFill>
              </a:rPr>
              <a:t>Toxicol</a:t>
            </a:r>
            <a:r>
              <a:rPr lang="en-US" sz="900" dirty="0">
                <a:solidFill>
                  <a:srgbClr val="FF0000"/>
                </a:solidFill>
              </a:rPr>
              <a:t> </a:t>
            </a:r>
            <a:r>
              <a:rPr lang="en-US" sz="900" dirty="0" err="1">
                <a:solidFill>
                  <a:srgbClr val="FF0000"/>
                </a:solidFill>
              </a:rPr>
              <a:t>Pharmacol</a:t>
            </a:r>
            <a:r>
              <a:rPr lang="en-US" sz="900" dirty="0">
                <a:solidFill>
                  <a:srgbClr val="FF0000"/>
                </a:solidFill>
              </a:rPr>
              <a:t>. 2014; 38:845–51. 54. El-</a:t>
            </a:r>
            <a:r>
              <a:rPr lang="en-US" sz="900" dirty="0" err="1">
                <a:solidFill>
                  <a:srgbClr val="FF0000"/>
                </a:solidFill>
              </a:rPr>
              <a:t>Sharkawy</a:t>
            </a:r>
            <a:r>
              <a:rPr lang="en-US" sz="900" dirty="0">
                <a:solidFill>
                  <a:srgbClr val="FF0000"/>
                </a:solidFill>
              </a:rPr>
              <a:t> EE, Kames AO, Sayed SM, </a:t>
            </a:r>
            <a:r>
              <a:rPr lang="en-US" sz="900" dirty="0" err="1">
                <a:solidFill>
                  <a:srgbClr val="FF0000"/>
                </a:solidFill>
              </a:rPr>
              <a:t>Nisr</a:t>
            </a:r>
            <a:r>
              <a:rPr lang="en-US" sz="900" dirty="0">
                <a:solidFill>
                  <a:srgbClr val="FF0000"/>
                </a:solidFill>
              </a:rPr>
              <a:t> NA, Wahba NM, </a:t>
            </a:r>
            <a:r>
              <a:rPr lang="en-US" sz="900" dirty="0" err="1">
                <a:solidFill>
                  <a:srgbClr val="FF0000"/>
                </a:solidFill>
              </a:rPr>
              <a:t>Elsherif</a:t>
            </a:r>
            <a:r>
              <a:rPr lang="en-US" sz="900" dirty="0">
                <a:solidFill>
                  <a:srgbClr val="FF0000"/>
                </a:solidFill>
              </a:rPr>
              <a:t> WM, et al. The ameliorative effect of propolis against </a:t>
            </a:r>
            <a:r>
              <a:rPr lang="en-US" sz="900" dirty="0" err="1">
                <a:solidFill>
                  <a:srgbClr val="FF0000"/>
                </a:solidFill>
              </a:rPr>
              <a:t>methoxychlor</a:t>
            </a:r>
            <a:r>
              <a:rPr lang="en-US" sz="900" dirty="0">
                <a:solidFill>
                  <a:srgbClr val="FF0000"/>
                </a:solidFill>
              </a:rPr>
              <a:t> induced ovarian toxicity in rat. Exp </a:t>
            </a:r>
            <a:r>
              <a:rPr lang="en-US" sz="900" dirty="0" err="1">
                <a:solidFill>
                  <a:srgbClr val="FF0000"/>
                </a:solidFill>
              </a:rPr>
              <a:t>Toxicol</a:t>
            </a:r>
            <a:r>
              <a:rPr lang="en-US" sz="900" dirty="0">
                <a:solidFill>
                  <a:srgbClr val="FF0000"/>
                </a:solidFill>
              </a:rPr>
              <a:t> </a:t>
            </a:r>
            <a:r>
              <a:rPr lang="en-US" sz="900" dirty="0" err="1">
                <a:solidFill>
                  <a:srgbClr val="FF0000"/>
                </a:solidFill>
              </a:rPr>
              <a:t>Pathol</a:t>
            </a:r>
            <a:r>
              <a:rPr lang="en-US" sz="900" dirty="0">
                <a:solidFill>
                  <a:srgbClr val="FF0000"/>
                </a:solidFill>
              </a:rPr>
              <a:t>. 2014;66:415–21. </a:t>
            </a:r>
          </a:p>
          <a:p>
            <a:pPr marL="0" indent="0">
              <a:buNone/>
            </a:pPr>
            <a:r>
              <a:rPr lang="en-US" sz="900" dirty="0">
                <a:solidFill>
                  <a:srgbClr val="FF0000"/>
                </a:solidFill>
              </a:rPr>
              <a:t> Bhattacharya P, Keating AF. Impact of environmental exposures on ovarian function and role of xenobiotic metabolism during </a:t>
            </a:r>
            <a:r>
              <a:rPr lang="en-US" sz="900" dirty="0" err="1">
                <a:solidFill>
                  <a:srgbClr val="FF0000"/>
                </a:solidFill>
              </a:rPr>
              <a:t>ovotoxicity</a:t>
            </a:r>
            <a:r>
              <a:rPr lang="en-US" sz="900" dirty="0">
                <a:solidFill>
                  <a:srgbClr val="FF0000"/>
                </a:solidFill>
              </a:rPr>
              <a:t>. </a:t>
            </a:r>
            <a:r>
              <a:rPr lang="en-US" sz="900" dirty="0" err="1">
                <a:solidFill>
                  <a:srgbClr val="FF0000"/>
                </a:solidFill>
              </a:rPr>
              <a:t>Toxicol</a:t>
            </a:r>
            <a:r>
              <a:rPr lang="en-US" sz="900" dirty="0">
                <a:solidFill>
                  <a:srgbClr val="FF0000"/>
                </a:solidFill>
              </a:rPr>
              <a:t> Appl </a:t>
            </a:r>
            <a:r>
              <a:rPr lang="en-US" sz="900" dirty="0" err="1">
                <a:solidFill>
                  <a:srgbClr val="FF0000"/>
                </a:solidFill>
              </a:rPr>
              <a:t>Pharmacol</a:t>
            </a:r>
            <a:r>
              <a:rPr lang="en-US" sz="900" dirty="0">
                <a:solidFill>
                  <a:srgbClr val="FF0000"/>
                </a:solidFill>
              </a:rPr>
              <a:t>. 2012;261:227–35. </a:t>
            </a:r>
          </a:p>
          <a:p>
            <a:pPr marL="0" indent="0">
              <a:buNone/>
            </a:pPr>
            <a:r>
              <a:rPr lang="en-US" sz="900" dirty="0">
                <a:solidFill>
                  <a:srgbClr val="FF0000"/>
                </a:solidFill>
              </a:rPr>
              <a:t> Craig ZR, Hannon PR, Flaws JA. Pregnenolone co-treatment partially restores steroidogenesis, but does not prevent growth inhibition and increased atresia in mouse ovarian antral follicles treated with mono-hydroxy </a:t>
            </a:r>
            <a:r>
              <a:rPr lang="en-US" sz="900" dirty="0" err="1">
                <a:solidFill>
                  <a:srgbClr val="FF0000"/>
                </a:solidFill>
              </a:rPr>
              <a:t>methoxychlor</a:t>
            </a:r>
            <a:r>
              <a:rPr lang="en-US" sz="900" dirty="0">
                <a:solidFill>
                  <a:srgbClr val="FF0000"/>
                </a:solidFill>
              </a:rPr>
              <a:t>. </a:t>
            </a:r>
            <a:r>
              <a:rPr lang="en-US" sz="900" dirty="0" err="1">
                <a:solidFill>
                  <a:srgbClr val="FF0000"/>
                </a:solidFill>
              </a:rPr>
              <a:t>Toxicol</a:t>
            </a:r>
            <a:r>
              <a:rPr lang="en-US" sz="900" dirty="0">
                <a:solidFill>
                  <a:srgbClr val="FF0000"/>
                </a:solidFill>
              </a:rPr>
              <a:t> Appl </a:t>
            </a:r>
            <a:r>
              <a:rPr lang="en-US" sz="900" dirty="0" err="1">
                <a:solidFill>
                  <a:srgbClr val="FF0000"/>
                </a:solidFill>
              </a:rPr>
              <a:t>Pharmacol</a:t>
            </a:r>
            <a:r>
              <a:rPr lang="en-US" sz="900" dirty="0">
                <a:solidFill>
                  <a:srgbClr val="FF0000"/>
                </a:solidFill>
              </a:rPr>
              <a:t>. 2013;272:780–6. </a:t>
            </a:r>
          </a:p>
          <a:p>
            <a:pPr marL="0" indent="0">
              <a:buNone/>
            </a:pPr>
            <a:r>
              <a:rPr lang="en-US" sz="900" dirty="0">
                <a:solidFill>
                  <a:srgbClr val="FF0000"/>
                </a:solidFill>
              </a:rPr>
              <a:t> Zama AM, </a:t>
            </a:r>
            <a:r>
              <a:rPr lang="en-US" sz="900" dirty="0" err="1">
                <a:solidFill>
                  <a:srgbClr val="FF0000"/>
                </a:solidFill>
              </a:rPr>
              <a:t>Uzumcu</a:t>
            </a:r>
            <a:r>
              <a:rPr lang="en-US" sz="900" dirty="0">
                <a:solidFill>
                  <a:srgbClr val="FF0000"/>
                </a:solidFill>
              </a:rPr>
              <a:t> M. Fetal and neonatal exposure to the endocrine disruptor </a:t>
            </a:r>
            <a:r>
              <a:rPr lang="en-US" sz="900" dirty="0" err="1">
                <a:solidFill>
                  <a:srgbClr val="FF0000"/>
                </a:solidFill>
              </a:rPr>
              <a:t>methoxychlor</a:t>
            </a:r>
            <a:r>
              <a:rPr lang="en-US" sz="900" dirty="0">
                <a:solidFill>
                  <a:srgbClr val="FF0000"/>
                </a:solidFill>
              </a:rPr>
              <a:t> causes epigenetic alterations in adult ovarian genes. Endocrinology. 2009;150:4681–91. </a:t>
            </a:r>
          </a:p>
        </p:txBody>
      </p:sp>
    </p:spTree>
    <p:extLst>
      <p:ext uri="{BB962C8B-B14F-4D97-AF65-F5344CB8AC3E}">
        <p14:creationId xmlns:p14="http://schemas.microsoft.com/office/powerpoint/2010/main" val="3038676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E120E-8748-3083-B8F8-E97A6B939B7C}"/>
              </a:ext>
            </a:extLst>
          </p:cNvPr>
          <p:cNvSpPr>
            <a:spLocks noGrp="1"/>
          </p:cNvSpPr>
          <p:nvPr>
            <p:ph type="title"/>
          </p:nvPr>
        </p:nvSpPr>
        <p:spPr/>
        <p:txBody>
          <a:bodyPr>
            <a:noAutofit/>
          </a:bodyPr>
          <a:lstStyle/>
          <a:p>
            <a:r>
              <a:rPr lang="en-US" sz="2000" dirty="0"/>
              <a:t>Pesticide exposure and timing of menopause: the Agricultural Health Study</a:t>
            </a:r>
            <a:br>
              <a:rPr lang="en-US" sz="2000" dirty="0"/>
            </a:br>
            <a:r>
              <a:rPr lang="en-US" sz="2000" dirty="0"/>
              <a:t>Sherry L Farr 1, </a:t>
            </a:r>
            <a:r>
              <a:rPr lang="en-US" sz="2000" dirty="0" err="1"/>
              <a:t>Jianwen</a:t>
            </a:r>
            <a:r>
              <a:rPr lang="en-US" sz="2000" dirty="0"/>
              <a:t> Cai, David A </a:t>
            </a:r>
            <a:r>
              <a:rPr lang="en-US" sz="2000" dirty="0" err="1"/>
              <a:t>Savitz</a:t>
            </a:r>
            <a:r>
              <a:rPr lang="en-US" sz="2000" dirty="0"/>
              <a:t>, Dale P Sandler, Jane A Hoppin, Glinda S Cooper</a:t>
            </a:r>
            <a:br>
              <a:rPr lang="en-US" sz="2000" dirty="0"/>
            </a:br>
            <a:r>
              <a:rPr lang="en-US" sz="2000" dirty="0"/>
              <a:t>Affiliations expand</a:t>
            </a:r>
            <a:br>
              <a:rPr lang="en-US" sz="2000" dirty="0"/>
            </a:br>
            <a:r>
              <a:rPr lang="en-US" sz="2000" dirty="0"/>
              <a:t>PMID: 16495469 DOI: 10.1093/</a:t>
            </a:r>
            <a:r>
              <a:rPr lang="en-US" sz="2000" dirty="0" err="1"/>
              <a:t>aje</a:t>
            </a:r>
            <a:r>
              <a:rPr lang="en-US" sz="2000" dirty="0"/>
              <a:t>/kwj099</a:t>
            </a:r>
            <a:br>
              <a:rPr lang="en-US" sz="2000" dirty="0"/>
            </a:br>
            <a:endParaRPr lang="en-US" sz="2000" dirty="0"/>
          </a:p>
        </p:txBody>
      </p:sp>
      <p:sp>
        <p:nvSpPr>
          <p:cNvPr id="3" name="Content Placeholder 2">
            <a:extLst>
              <a:ext uri="{FF2B5EF4-FFF2-40B4-BE49-F238E27FC236}">
                <a16:creationId xmlns:a16="http://schemas.microsoft.com/office/drawing/2014/main" id="{4C241878-DC8A-37CB-2A86-6D9F13931CC6}"/>
              </a:ext>
            </a:extLst>
          </p:cNvPr>
          <p:cNvSpPr>
            <a:spLocks noGrp="1"/>
          </p:cNvSpPr>
          <p:nvPr>
            <p:ph idx="1"/>
          </p:nvPr>
        </p:nvSpPr>
        <p:spPr/>
        <p:txBody>
          <a:bodyPr>
            <a:normAutofit fontScale="70000" lnSpcReduction="20000"/>
          </a:bodyPr>
          <a:lstStyle/>
          <a:p>
            <a:r>
              <a:rPr lang="en-US" dirty="0"/>
              <a:t>Abstract</a:t>
            </a:r>
          </a:p>
          <a:p>
            <a:pPr marL="0" indent="0">
              <a:buNone/>
            </a:pPr>
            <a:r>
              <a:rPr lang="en-US" dirty="0"/>
              <a:t>Age at menopause has implications for fertility and risk of hormonally related chronic diseases. Some pesticides disrupt reproductive hormones or are toxic to the ovary, but little is known about the association between pesticide exposure and timing of menopause. Cox proportional hazards modeling was used to examine the association between use of pesticides and age at menopause among </a:t>
            </a:r>
            <a:r>
              <a:rPr lang="en-US" b="1" dirty="0"/>
              <a:t>8,038</a:t>
            </a:r>
            <a:r>
              <a:rPr lang="en-US" dirty="0"/>
              <a:t> women living and working on farms in Iowa and North Carolina. Premenopausal women aged 35-55 years were followed from enrollment (1993-1997) to the date of their last menstrual period, or their follow-up interview (1999-2003) if still premenopausal. Women who experienced surgical menopause were censored at the date of surgery. Approximately 62% of the women reported ever mixing or applying pesticides; women who had never used pesticides were the comparison group for all analyses. After control for age, smoking status, and past use of oral contraceptives, the median time to menopause increased by approximately 3 months for women who used pesticides (hazard ratio = 0.87, 95% confidence interval: 0.78, 0.97) and by approximately 5 months for women who used hormonally active pesticides (hazard ratio = 0.77, 95% confidence interval: 0.65, 0.92</a:t>
            </a:r>
            <a:r>
              <a:rPr lang="en-US" b="1" u="sng" dirty="0"/>
              <a:t>). Pesticide use may be associated with a later age at menopause.</a:t>
            </a:r>
          </a:p>
        </p:txBody>
      </p:sp>
    </p:spTree>
    <p:extLst>
      <p:ext uri="{BB962C8B-B14F-4D97-AF65-F5344CB8AC3E}">
        <p14:creationId xmlns:p14="http://schemas.microsoft.com/office/powerpoint/2010/main" val="2655349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514F-35FB-7C5C-9739-E3C717329A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9A9C2E-B88C-BD9A-5CF3-B59166F32258}"/>
              </a:ext>
            </a:extLst>
          </p:cNvPr>
          <p:cNvSpPr>
            <a:spLocks noGrp="1"/>
          </p:cNvSpPr>
          <p:nvPr>
            <p:ph idx="1"/>
          </p:nvPr>
        </p:nvSpPr>
        <p:spPr/>
        <p:txBody>
          <a:bodyPr>
            <a:normAutofit/>
          </a:bodyPr>
          <a:lstStyle/>
          <a:p>
            <a:r>
              <a:rPr lang="en-US" sz="3600" dirty="0"/>
              <a:t>Analysis of the articles yielded results from other studies that seemed to highlight a link between exposure to pesticides and an impact on the ovarian reserve.</a:t>
            </a:r>
          </a:p>
        </p:txBody>
      </p:sp>
    </p:spTree>
    <p:extLst>
      <p:ext uri="{BB962C8B-B14F-4D97-AF65-F5344CB8AC3E}">
        <p14:creationId xmlns:p14="http://schemas.microsoft.com/office/powerpoint/2010/main" val="3994386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0F5C-51ED-E3A3-40FC-436DBFFED1EB}"/>
              </a:ext>
            </a:extLst>
          </p:cNvPr>
          <p:cNvSpPr>
            <a:spLocks noGrp="1"/>
          </p:cNvSpPr>
          <p:nvPr>
            <p:ph type="title"/>
          </p:nvPr>
        </p:nvSpPr>
        <p:spPr/>
        <p:txBody>
          <a:bodyPr/>
          <a:lstStyle/>
          <a:p>
            <a:r>
              <a:rPr lang="en-US" dirty="0"/>
              <a:t>Cigarette</a:t>
            </a:r>
          </a:p>
        </p:txBody>
      </p:sp>
      <p:sp>
        <p:nvSpPr>
          <p:cNvPr id="3" name="Content Placeholder 2">
            <a:extLst>
              <a:ext uri="{FF2B5EF4-FFF2-40B4-BE49-F238E27FC236}">
                <a16:creationId xmlns:a16="http://schemas.microsoft.com/office/drawing/2014/main" id="{A6D117F6-6A17-C142-C05F-6EBD1865F126}"/>
              </a:ext>
            </a:extLst>
          </p:cNvPr>
          <p:cNvSpPr>
            <a:spLocks noGrp="1"/>
          </p:cNvSpPr>
          <p:nvPr>
            <p:ph idx="1"/>
          </p:nvPr>
        </p:nvSpPr>
        <p:spPr/>
        <p:txBody>
          <a:bodyPr/>
          <a:lstStyle/>
          <a:p>
            <a:r>
              <a:rPr lang="en-US" dirty="0"/>
              <a:t>The most studied components of cigarette smoke known to influence female fertility are polycyclic aromatic hydrocarbons (PAHs) which, alone, contain more than 100 chemical substances resulting from incomplete combustion. They act on the ovary via the aryl hydrocarbon receptor (</a:t>
            </a:r>
            <a:r>
              <a:rPr lang="en-US" dirty="0" err="1"/>
              <a:t>AhR</a:t>
            </a:r>
            <a:r>
              <a:rPr lang="en-US" dirty="0"/>
              <a:t>) present on the surface of granulosa cells. This receptor belongs to the family of transcription factors and activates the </a:t>
            </a:r>
            <a:r>
              <a:rPr lang="en-US" dirty="0" err="1"/>
              <a:t>Bax</a:t>
            </a:r>
            <a:r>
              <a:rPr lang="en-US" dirty="0"/>
              <a:t> gene, a pro-</a:t>
            </a:r>
            <a:r>
              <a:rPr lang="en-US" dirty="0" err="1"/>
              <a:t>apoptosic</a:t>
            </a:r>
            <a:r>
              <a:rPr lang="en-US" dirty="0"/>
              <a:t> gene, and the expression of cytochrome P450 that converts PAHs into even more toxic molecules .</a:t>
            </a:r>
          </a:p>
        </p:txBody>
      </p:sp>
    </p:spTree>
    <p:extLst>
      <p:ext uri="{BB962C8B-B14F-4D97-AF65-F5344CB8AC3E}">
        <p14:creationId xmlns:p14="http://schemas.microsoft.com/office/powerpoint/2010/main" val="1162236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5DDD-1CF7-F620-B89A-35A34BB213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C5483B-2201-50AE-230D-DE773A012946}"/>
              </a:ext>
            </a:extLst>
          </p:cNvPr>
          <p:cNvSpPr>
            <a:spLocks noGrp="1"/>
          </p:cNvSpPr>
          <p:nvPr>
            <p:ph idx="1"/>
          </p:nvPr>
        </p:nvSpPr>
        <p:spPr/>
        <p:txBody>
          <a:bodyPr/>
          <a:lstStyle/>
          <a:p>
            <a:r>
              <a:rPr lang="en-US" dirty="0"/>
              <a:t>Anderson et al. have shown that activation of this receptor </a:t>
            </a:r>
            <a:r>
              <a:rPr lang="en-US" u="sng" dirty="0"/>
              <a:t>could lead to a decrease in germ cells in the ovary of the human fetus .</a:t>
            </a:r>
          </a:p>
          <a:p>
            <a:r>
              <a:rPr lang="en-US" dirty="0"/>
              <a:t> According to the meta-analysis by Sun et al. , cigarette smoking in women is </a:t>
            </a:r>
            <a:r>
              <a:rPr lang="en-US" u="sng" dirty="0"/>
              <a:t>an independent factor for earlier age of menopause</a:t>
            </a:r>
            <a:r>
              <a:rPr lang="en-US" dirty="0"/>
              <a:t>.</a:t>
            </a:r>
          </a:p>
          <a:p>
            <a:r>
              <a:rPr lang="en-US" dirty="0"/>
              <a:t>Analysis of human data reinforced this theory: cigarette smoking led to a decrease in antral follicle count , an increase in serum FSH levels  and a decrease in AMH (anti-mullerian hormone) levels in smokers, and this seems to correlate with the number of pack-years . </a:t>
            </a:r>
          </a:p>
        </p:txBody>
      </p:sp>
    </p:spTree>
    <p:extLst>
      <p:ext uri="{BB962C8B-B14F-4D97-AF65-F5344CB8AC3E}">
        <p14:creationId xmlns:p14="http://schemas.microsoft.com/office/powerpoint/2010/main" val="17026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9CD5-1180-774E-9B49-C063C5BD0C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71BC47-1BDA-D5C2-77DD-ADA7958E6C52}"/>
              </a:ext>
            </a:extLst>
          </p:cNvPr>
          <p:cNvSpPr>
            <a:spLocks noGrp="1"/>
          </p:cNvSpPr>
          <p:nvPr>
            <p:ph idx="1"/>
          </p:nvPr>
        </p:nvSpPr>
        <p:spPr/>
        <p:txBody>
          <a:bodyPr>
            <a:normAutofit fontScale="92500" lnSpcReduction="20000"/>
          </a:bodyPr>
          <a:lstStyle/>
          <a:p>
            <a:r>
              <a:rPr lang="en-US" dirty="0"/>
              <a:t>Etiologies of POI are still poorly defined because in more than 75% of cases, the cause is undetermined . Genetic , iatrogenic , immunologic , metabolic  and infectious causes have been reported </a:t>
            </a:r>
          </a:p>
          <a:p>
            <a:pPr marL="0" indent="0">
              <a:buNone/>
            </a:pPr>
            <a:r>
              <a:rPr lang="en-US" dirty="0"/>
              <a:t> Four main mechanisms can lead to POI </a:t>
            </a:r>
          </a:p>
          <a:p>
            <a:r>
              <a:rPr lang="en-US" dirty="0"/>
              <a:t> Exhaustion of the pool of resting primordial follicles (either constitutive due to default in their assembly, or acquired because of their increased atresia)</a:t>
            </a:r>
          </a:p>
          <a:p>
            <a:r>
              <a:rPr lang="en-US" dirty="0"/>
              <a:t>  Increased follicular atresia</a:t>
            </a:r>
          </a:p>
          <a:p>
            <a:r>
              <a:rPr lang="en-US" dirty="0"/>
              <a:t>  An increased activation of primordial follicles </a:t>
            </a:r>
          </a:p>
          <a:p>
            <a:r>
              <a:rPr lang="en-US" dirty="0"/>
              <a:t>  A blockage of </a:t>
            </a:r>
            <a:r>
              <a:rPr lang="en-US" dirty="0" err="1"/>
              <a:t>folliculogenesis</a:t>
            </a:r>
            <a:r>
              <a:rPr lang="en-US" dirty="0"/>
              <a:t> before the antral stages preventing ovulation </a:t>
            </a:r>
          </a:p>
          <a:p>
            <a:endParaRPr lang="en-US" dirty="0"/>
          </a:p>
        </p:txBody>
      </p:sp>
    </p:spTree>
    <p:extLst>
      <p:ext uri="{BB962C8B-B14F-4D97-AF65-F5344CB8AC3E}">
        <p14:creationId xmlns:p14="http://schemas.microsoft.com/office/powerpoint/2010/main" val="3862558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4500-33E3-0388-4565-A4C2771B3A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369D7C-7B55-23DE-27CE-BECEB87EA483}"/>
              </a:ext>
            </a:extLst>
          </p:cNvPr>
          <p:cNvSpPr>
            <a:spLocks noGrp="1"/>
          </p:cNvSpPr>
          <p:nvPr>
            <p:ph idx="1"/>
          </p:nvPr>
        </p:nvSpPr>
        <p:spPr/>
        <p:txBody>
          <a:bodyPr/>
          <a:lstStyle/>
          <a:p>
            <a:r>
              <a:rPr lang="en-US" dirty="0"/>
              <a:t>The monitoring of a cohort of 410 patients was suggestive of an interaction of genetic polymorphism with the environment. In fact, the risk of POI in cigarette smokers depended on genetic polymorphism.</a:t>
            </a:r>
          </a:p>
        </p:txBody>
      </p:sp>
    </p:spTree>
    <p:extLst>
      <p:ext uri="{BB962C8B-B14F-4D97-AF65-F5344CB8AC3E}">
        <p14:creationId xmlns:p14="http://schemas.microsoft.com/office/powerpoint/2010/main" val="3132875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D45888-70D4-C727-0B45-205BF6B3F823}"/>
              </a:ext>
            </a:extLst>
          </p:cNvPr>
          <p:cNvSpPr>
            <a:spLocks noGrp="1"/>
          </p:cNvSpPr>
          <p:nvPr>
            <p:ph idx="4294967295"/>
          </p:nvPr>
        </p:nvSpPr>
        <p:spPr>
          <a:xfrm>
            <a:off x="1205884" y="1770062"/>
            <a:ext cx="9601200" cy="3317875"/>
          </a:xfrm>
        </p:spPr>
        <p:txBody>
          <a:bodyPr>
            <a:normAutofit lnSpcReduction="10000"/>
          </a:bodyPr>
          <a:lstStyle/>
          <a:p>
            <a:r>
              <a:rPr lang="en-US" b="1" dirty="0"/>
              <a:t>Phytoestrogens are plant-derived natural substances that have the particularity of mimicking the action of estrogens on their receptors  .</a:t>
            </a:r>
          </a:p>
          <a:p>
            <a:r>
              <a:rPr lang="en-US" b="1" dirty="0"/>
              <a:t> </a:t>
            </a:r>
            <a:r>
              <a:rPr lang="en-US" dirty="0"/>
              <a:t>The primary sources are isoflavones, of which the most common one is genistein, or lignans. An animal study has allowed studying the effect of exposure of the soy isoflavone on female rats from weaning to sexual maturity. This substance altered follicular development by increasing apoptosis of granulosa cells . </a:t>
            </a:r>
            <a:r>
              <a:rPr lang="en-US" b="1" u="sng" dirty="0"/>
              <a:t>Neonatal exposure of mice to genistein seemed to confer early senescence of the ovarian function , over several generations. </a:t>
            </a:r>
          </a:p>
          <a:p>
            <a:endParaRPr lang="en-US" dirty="0"/>
          </a:p>
        </p:txBody>
      </p:sp>
      <p:sp>
        <p:nvSpPr>
          <p:cNvPr id="5" name="TextBox 4">
            <a:extLst>
              <a:ext uri="{FF2B5EF4-FFF2-40B4-BE49-F238E27FC236}">
                <a16:creationId xmlns:a16="http://schemas.microsoft.com/office/drawing/2014/main" id="{64E02AF8-B644-50ED-FA31-B71BBC7C5644}"/>
              </a:ext>
            </a:extLst>
          </p:cNvPr>
          <p:cNvSpPr txBox="1"/>
          <p:nvPr/>
        </p:nvSpPr>
        <p:spPr>
          <a:xfrm>
            <a:off x="4300235" y="1062176"/>
            <a:ext cx="6116714" cy="707886"/>
          </a:xfrm>
          <a:prstGeom prst="rect">
            <a:avLst/>
          </a:prstGeom>
          <a:noFill/>
        </p:spPr>
        <p:txBody>
          <a:bodyPr wrap="square">
            <a:spAutoFit/>
          </a:bodyPr>
          <a:lstStyle/>
          <a:p>
            <a:r>
              <a:rPr lang="en-US" sz="4000" dirty="0"/>
              <a:t>Phytoestrogens</a:t>
            </a:r>
          </a:p>
        </p:txBody>
      </p:sp>
    </p:spTree>
    <p:extLst>
      <p:ext uri="{BB962C8B-B14F-4D97-AF65-F5344CB8AC3E}">
        <p14:creationId xmlns:p14="http://schemas.microsoft.com/office/powerpoint/2010/main" val="1016629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E3C15-0107-3F15-BE35-9ECB6B42B639}"/>
              </a:ext>
            </a:extLst>
          </p:cNvPr>
          <p:cNvSpPr>
            <a:spLocks noGrp="1"/>
          </p:cNvSpPr>
          <p:nvPr>
            <p:ph idx="4294967295"/>
          </p:nvPr>
        </p:nvSpPr>
        <p:spPr>
          <a:xfrm>
            <a:off x="1295400" y="1511170"/>
            <a:ext cx="9601200" cy="3319463"/>
          </a:xfrm>
        </p:spPr>
        <p:txBody>
          <a:bodyPr>
            <a:normAutofit fontScale="62500" lnSpcReduction="20000"/>
          </a:bodyPr>
          <a:lstStyle/>
          <a:p>
            <a:r>
              <a:rPr lang="en-US" sz="3400" dirty="0"/>
              <a:t>A review of the literature on phytoestrogens suggested a </a:t>
            </a:r>
            <a:r>
              <a:rPr lang="en-US" sz="3400" b="1" dirty="0"/>
              <a:t>disturbance in ovarian function and </a:t>
            </a:r>
            <a:r>
              <a:rPr lang="en-US" sz="3400" b="1" dirty="0" err="1"/>
              <a:t>folliculogenesis</a:t>
            </a:r>
            <a:r>
              <a:rPr lang="en-US" sz="3400" b="1" dirty="0"/>
              <a:t> </a:t>
            </a:r>
            <a:r>
              <a:rPr lang="en-US" sz="3400" dirty="0"/>
              <a:t>without specifying the effect on the ovarian reserve . </a:t>
            </a:r>
          </a:p>
          <a:p>
            <a:r>
              <a:rPr lang="en-US" sz="3400" dirty="0"/>
              <a:t>However the review by Patel et al.  specified that genistein was responsible for a decrease in primordial, primary and secondary follicles with an increase in antral follicles.</a:t>
            </a:r>
          </a:p>
          <a:p>
            <a:r>
              <a:rPr lang="en-US" sz="3400" dirty="0"/>
              <a:t> This acceleration of follicular recruitment is combined with an increase in apoptosis, and finally, follicular atresia. </a:t>
            </a:r>
          </a:p>
          <a:p>
            <a:endParaRPr lang="en-US" sz="3400" dirty="0"/>
          </a:p>
          <a:p>
            <a:pPr marL="0" indent="0">
              <a:buNone/>
            </a:pPr>
            <a:r>
              <a:rPr lang="en-US" sz="1200" dirty="0">
                <a:solidFill>
                  <a:srgbClr val="FF0000"/>
                </a:solidFill>
              </a:rPr>
              <a:t>Kim SH, Park MJ. Effects of phytoestrogen on sexual development. Korean J </a:t>
            </a:r>
            <a:r>
              <a:rPr lang="en-US" sz="1200" dirty="0" err="1">
                <a:solidFill>
                  <a:srgbClr val="FF0000"/>
                </a:solidFill>
              </a:rPr>
              <a:t>Pediatr</a:t>
            </a:r>
            <a:r>
              <a:rPr lang="en-US" sz="1200" dirty="0">
                <a:solidFill>
                  <a:srgbClr val="FF0000"/>
                </a:solidFill>
              </a:rPr>
              <a:t>. 2012;55:265–71. </a:t>
            </a:r>
          </a:p>
          <a:p>
            <a:pPr marL="0" indent="0">
              <a:buNone/>
            </a:pPr>
            <a:r>
              <a:rPr lang="en-US" sz="1200" dirty="0">
                <a:solidFill>
                  <a:srgbClr val="FF0000"/>
                </a:solidFill>
              </a:rPr>
              <a:t>Patel S, Zhou C, Rattan S, Flaws JA. Effects of endocrine-disrupting chemicals on the ovary. Biol </a:t>
            </a:r>
            <a:r>
              <a:rPr lang="en-US" sz="1200" dirty="0" err="1">
                <a:solidFill>
                  <a:srgbClr val="FF0000"/>
                </a:solidFill>
              </a:rPr>
              <a:t>Reprod</a:t>
            </a:r>
            <a:r>
              <a:rPr lang="en-US" sz="1200" dirty="0">
                <a:solidFill>
                  <a:srgbClr val="FF0000"/>
                </a:solidFill>
              </a:rPr>
              <a:t>. 2015;93:20. </a:t>
            </a:r>
          </a:p>
        </p:txBody>
      </p:sp>
    </p:spTree>
    <p:extLst>
      <p:ext uri="{BB962C8B-B14F-4D97-AF65-F5344CB8AC3E}">
        <p14:creationId xmlns:p14="http://schemas.microsoft.com/office/powerpoint/2010/main" val="2878379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B6E86-A1DE-D331-8050-64E45AC49C91}"/>
              </a:ext>
            </a:extLst>
          </p:cNvPr>
          <p:cNvSpPr>
            <a:spLocks noGrp="1"/>
          </p:cNvSpPr>
          <p:nvPr>
            <p:ph type="title"/>
          </p:nvPr>
        </p:nvSpPr>
        <p:spPr/>
        <p:txBody>
          <a:bodyPr/>
          <a:lstStyle/>
          <a:p>
            <a:r>
              <a:rPr lang="en-US" dirty="0"/>
              <a:t>Dioxins</a:t>
            </a:r>
          </a:p>
        </p:txBody>
      </p:sp>
      <p:sp>
        <p:nvSpPr>
          <p:cNvPr id="3" name="Content Placeholder 2">
            <a:extLst>
              <a:ext uri="{FF2B5EF4-FFF2-40B4-BE49-F238E27FC236}">
                <a16:creationId xmlns:a16="http://schemas.microsoft.com/office/drawing/2014/main" id="{45B2BB31-4A08-0DBD-2199-F30C94BAD4CA}"/>
              </a:ext>
            </a:extLst>
          </p:cNvPr>
          <p:cNvSpPr>
            <a:spLocks noGrp="1"/>
          </p:cNvSpPr>
          <p:nvPr>
            <p:ph idx="1"/>
          </p:nvPr>
        </p:nvSpPr>
        <p:spPr/>
        <p:txBody>
          <a:bodyPr/>
          <a:lstStyle/>
          <a:p>
            <a:r>
              <a:rPr lang="en-US" dirty="0"/>
              <a:t>Dioxins are environmental contaminants belonging to the PAH family. (Polycyclic aromatic hydrocarbons (PAH) are substances resulting from the incomplete combustion of organic fossil or non-fossil materials.)</a:t>
            </a:r>
          </a:p>
          <a:p>
            <a:pPr>
              <a:buFont typeface="Arial" panose="020B0604020202020204" pitchFamily="34" charset="0"/>
              <a:buChar char="•"/>
            </a:pPr>
            <a:r>
              <a:rPr lang="en-US" dirty="0"/>
              <a:t>  They mainly result from waste incineration and act via </a:t>
            </a:r>
            <a:r>
              <a:rPr lang="en-US" dirty="0" err="1"/>
              <a:t>AhR</a:t>
            </a:r>
            <a:r>
              <a:rPr lang="en-US" dirty="0"/>
              <a:t>, for which they are ligands</a:t>
            </a:r>
            <a:r>
              <a:rPr lang="en-US" dirty="0">
                <a:solidFill>
                  <a:srgbClr val="C00000"/>
                </a:solidFill>
              </a:rPr>
              <a:t>. 2,3,7,8-tetrachlorodibenzo-p-dioxin (TCDD) is the most toxic member of the dioxin family .</a:t>
            </a:r>
          </a:p>
          <a:p>
            <a:pPr>
              <a:buFont typeface="Arial" panose="020B0604020202020204" pitchFamily="34" charset="0"/>
              <a:buChar char="•"/>
            </a:pPr>
            <a:r>
              <a:rPr lang="en-US" dirty="0">
                <a:solidFill>
                  <a:srgbClr val="C00000"/>
                </a:solidFill>
              </a:rPr>
              <a:t> </a:t>
            </a:r>
            <a:r>
              <a:rPr lang="en-US" dirty="0"/>
              <a:t>It has a long half-life and accumulates in the environment and in the tissues of living organisms.</a:t>
            </a:r>
          </a:p>
        </p:txBody>
      </p:sp>
    </p:spTree>
    <p:extLst>
      <p:ext uri="{BB962C8B-B14F-4D97-AF65-F5344CB8AC3E}">
        <p14:creationId xmlns:p14="http://schemas.microsoft.com/office/powerpoint/2010/main" val="3080121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9244-0B6A-31BD-798B-F18200E752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FD34E0-70BC-53CC-9788-0444A74DFEE0}"/>
              </a:ext>
            </a:extLst>
          </p:cNvPr>
          <p:cNvSpPr>
            <a:spLocks noGrp="1"/>
          </p:cNvSpPr>
          <p:nvPr>
            <p:ph idx="1"/>
          </p:nvPr>
        </p:nvSpPr>
        <p:spPr/>
        <p:txBody>
          <a:bodyPr/>
          <a:lstStyle/>
          <a:p>
            <a:r>
              <a:rPr lang="en-US" dirty="0"/>
              <a:t>The review of Patel et al.  specified that the ovary was a clear target for TCDD, altering </a:t>
            </a:r>
            <a:r>
              <a:rPr lang="en-US" dirty="0" err="1"/>
              <a:t>folliculogenesis</a:t>
            </a:r>
            <a:r>
              <a:rPr lang="en-US" dirty="0"/>
              <a:t>.</a:t>
            </a:r>
          </a:p>
          <a:p>
            <a:r>
              <a:rPr lang="en-US" dirty="0"/>
              <a:t> Chronic exposure to low doses of TCDD is associated with chronic activation of </a:t>
            </a:r>
            <a:r>
              <a:rPr lang="en-US" dirty="0" err="1"/>
              <a:t>AhR</a:t>
            </a:r>
            <a:r>
              <a:rPr lang="en-US" dirty="0"/>
              <a:t> , a depletion in follicle stock that contributes to premature ovarian senescence in rats .</a:t>
            </a:r>
          </a:p>
        </p:txBody>
      </p:sp>
    </p:spTree>
    <p:extLst>
      <p:ext uri="{BB962C8B-B14F-4D97-AF65-F5344CB8AC3E}">
        <p14:creationId xmlns:p14="http://schemas.microsoft.com/office/powerpoint/2010/main" val="244757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A9608E-E51B-CB4D-5DF2-E2D7E081673F}"/>
              </a:ext>
            </a:extLst>
          </p:cNvPr>
          <p:cNvSpPr>
            <a:spLocks noGrp="1"/>
          </p:cNvSpPr>
          <p:nvPr>
            <p:ph idx="4294967295"/>
          </p:nvPr>
        </p:nvSpPr>
        <p:spPr>
          <a:xfrm>
            <a:off x="1295400" y="2324198"/>
            <a:ext cx="9601200" cy="3317875"/>
          </a:xfrm>
        </p:spPr>
        <p:txBody>
          <a:bodyPr>
            <a:normAutofit lnSpcReduction="10000"/>
          </a:bodyPr>
          <a:lstStyle/>
          <a:p>
            <a:r>
              <a:rPr lang="en-US" dirty="0"/>
              <a:t>The Seveso disaster was an industrial accident that occurred around 12:37 pm on 10 July 1976, in a small chemical manufacturing plant approximately 20 </a:t>
            </a:r>
            <a:r>
              <a:rPr lang="en-US" dirty="0" err="1"/>
              <a:t>kilometres</a:t>
            </a:r>
            <a:r>
              <a:rPr lang="en-US" dirty="0"/>
              <a:t> (12 mi) north of Milan in the Lombardy region of Italy. It resulted in the highest known exposure to 2,3,7,8-tetrachlorodibenzo-p-dioxin (TCDD) in residential populations, which gave rise to numerous scientific studies and standardized industrial safety regulations, including the European Union's Seveso III Directive.</a:t>
            </a:r>
          </a:p>
          <a:p>
            <a:r>
              <a:rPr lang="en-US" dirty="0"/>
              <a:t> This accident was ranked eighth in a list of the worst man-made environmental disasters by Time magazine in 2010.</a:t>
            </a:r>
          </a:p>
          <a:p>
            <a:endParaRPr lang="en-US" dirty="0"/>
          </a:p>
        </p:txBody>
      </p:sp>
      <p:sp>
        <p:nvSpPr>
          <p:cNvPr id="5" name="TextBox 4">
            <a:extLst>
              <a:ext uri="{FF2B5EF4-FFF2-40B4-BE49-F238E27FC236}">
                <a16:creationId xmlns:a16="http://schemas.microsoft.com/office/drawing/2014/main" id="{E23FF197-10E5-58E9-7447-BDF591350A1F}"/>
              </a:ext>
            </a:extLst>
          </p:cNvPr>
          <p:cNvSpPr txBox="1"/>
          <p:nvPr/>
        </p:nvSpPr>
        <p:spPr>
          <a:xfrm>
            <a:off x="4187112" y="1126285"/>
            <a:ext cx="6116216" cy="769441"/>
          </a:xfrm>
          <a:prstGeom prst="rect">
            <a:avLst/>
          </a:prstGeom>
          <a:noFill/>
        </p:spPr>
        <p:txBody>
          <a:bodyPr wrap="square">
            <a:spAutoFit/>
          </a:bodyPr>
          <a:lstStyle/>
          <a:p>
            <a:r>
              <a:rPr lang="en-US" sz="4400" dirty="0"/>
              <a:t>Seveso disaster </a:t>
            </a:r>
          </a:p>
        </p:txBody>
      </p:sp>
    </p:spTree>
    <p:extLst>
      <p:ext uri="{BB962C8B-B14F-4D97-AF65-F5344CB8AC3E}">
        <p14:creationId xmlns:p14="http://schemas.microsoft.com/office/powerpoint/2010/main" val="980011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39DA-BE1A-E8CD-06DC-C9F41B4D61F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0969625-737E-79B5-1F84-12A799749C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982132"/>
            <a:ext cx="9601196" cy="4998368"/>
          </a:xfrm>
        </p:spPr>
      </p:pic>
    </p:spTree>
    <p:extLst>
      <p:ext uri="{BB962C8B-B14F-4D97-AF65-F5344CB8AC3E}">
        <p14:creationId xmlns:p14="http://schemas.microsoft.com/office/powerpoint/2010/main" val="3740697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1F10-5AE0-4B85-0C2C-2CC7C399BD08}"/>
              </a:ext>
            </a:extLst>
          </p:cNvPr>
          <p:cNvSpPr>
            <a:spLocks noGrp="1"/>
          </p:cNvSpPr>
          <p:nvPr>
            <p:ph type="title"/>
          </p:nvPr>
        </p:nvSpPr>
        <p:spPr/>
        <p:txBody>
          <a:bodyPr/>
          <a:lstStyle/>
          <a:p>
            <a:r>
              <a:rPr lang="en-US" dirty="0"/>
              <a:t>Seveso disaster</a:t>
            </a:r>
          </a:p>
        </p:txBody>
      </p:sp>
      <p:sp>
        <p:nvSpPr>
          <p:cNvPr id="3" name="Content Placeholder 2">
            <a:extLst>
              <a:ext uri="{FF2B5EF4-FFF2-40B4-BE49-F238E27FC236}">
                <a16:creationId xmlns:a16="http://schemas.microsoft.com/office/drawing/2014/main" id="{1C315C70-1631-883C-72DF-EE9BC9E5CB32}"/>
              </a:ext>
            </a:extLst>
          </p:cNvPr>
          <p:cNvSpPr>
            <a:spLocks noGrp="1"/>
          </p:cNvSpPr>
          <p:nvPr>
            <p:ph idx="1"/>
          </p:nvPr>
        </p:nvSpPr>
        <p:spPr/>
        <p:txBody>
          <a:bodyPr/>
          <a:lstStyle/>
          <a:p>
            <a:r>
              <a:rPr lang="en-US" dirty="0"/>
              <a:t> An epidemiological study from 616 Italian non menopausal women exposed to the Seveso explosion found a significant trend for an earlier age at menopause in the four first quintiles of level of exposure to TCDD at the time of explosion but not for the 5 quintiles, suggesting a non monotonous dose-related effect .</a:t>
            </a:r>
          </a:p>
        </p:txBody>
      </p:sp>
    </p:spTree>
    <p:extLst>
      <p:ext uri="{BB962C8B-B14F-4D97-AF65-F5344CB8AC3E}">
        <p14:creationId xmlns:p14="http://schemas.microsoft.com/office/powerpoint/2010/main" val="2550592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C904B-6CC5-2142-ADF8-52998D9CC5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8EE0F3-6986-801E-2F65-048722AA486F}"/>
              </a:ext>
            </a:extLst>
          </p:cNvPr>
          <p:cNvSpPr>
            <a:spLocks noGrp="1"/>
          </p:cNvSpPr>
          <p:nvPr>
            <p:ph idx="1"/>
          </p:nvPr>
        </p:nvSpPr>
        <p:spPr/>
        <p:txBody>
          <a:bodyPr/>
          <a:lstStyle/>
          <a:p>
            <a:r>
              <a:rPr lang="en-US" dirty="0"/>
              <a:t>Polychlorinated biphenyls (PCB) belong to the PAH family; there are 209 isomers resulting from complex industrial processes. They have been banned since the 1970s, but, because of their stability in the environment, they persist in adipose tissues, living organism fluids and in food </a:t>
            </a:r>
          </a:p>
          <a:p>
            <a:r>
              <a:rPr lang="en-US" dirty="0"/>
              <a:t>. They can lead to direct and indirect effects on ovary function . </a:t>
            </a:r>
            <a:r>
              <a:rPr lang="en-US" b="1" u="sng" dirty="0"/>
              <a:t>Maternal exposure to PCB(</a:t>
            </a:r>
            <a:r>
              <a:rPr lang="en-US" b="1" u="sng" dirty="0" err="1"/>
              <a:t>polycarbonated</a:t>
            </a:r>
            <a:r>
              <a:rPr lang="en-US" b="1" u="sng" dirty="0"/>
              <a:t> biphenyls seems to have consequences on offspring, with a decrease in ovary weight in the offspring  and follicular atresia . </a:t>
            </a:r>
          </a:p>
        </p:txBody>
      </p:sp>
      <p:sp>
        <p:nvSpPr>
          <p:cNvPr id="5" name="TextBox 4">
            <a:extLst>
              <a:ext uri="{FF2B5EF4-FFF2-40B4-BE49-F238E27FC236}">
                <a16:creationId xmlns:a16="http://schemas.microsoft.com/office/drawing/2014/main" id="{C0679193-8799-6C42-733C-85D72B605A96}"/>
              </a:ext>
            </a:extLst>
          </p:cNvPr>
          <p:cNvSpPr txBox="1"/>
          <p:nvPr/>
        </p:nvSpPr>
        <p:spPr>
          <a:xfrm>
            <a:off x="3124940" y="3062238"/>
            <a:ext cx="7408415" cy="369332"/>
          </a:xfrm>
          <a:prstGeom prst="rect">
            <a:avLst/>
          </a:prstGeom>
          <a:noFill/>
        </p:spPr>
        <p:txBody>
          <a:bodyPr wrap="square">
            <a:spAutoFit/>
          </a:bodyPr>
          <a:lstStyle/>
          <a:p>
            <a:r>
              <a:rPr lang="en-US" dirty="0"/>
              <a:t>.</a:t>
            </a:r>
          </a:p>
        </p:txBody>
      </p:sp>
    </p:spTree>
    <p:extLst>
      <p:ext uri="{BB962C8B-B14F-4D97-AF65-F5344CB8AC3E}">
        <p14:creationId xmlns:p14="http://schemas.microsoft.com/office/powerpoint/2010/main" val="14052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CF042-1318-3CA5-B6AF-5836671C82C9}"/>
              </a:ext>
            </a:extLst>
          </p:cNvPr>
          <p:cNvSpPr>
            <a:spLocks noGrp="1"/>
          </p:cNvSpPr>
          <p:nvPr>
            <p:ph type="title"/>
          </p:nvPr>
        </p:nvSpPr>
        <p:spPr/>
        <p:txBody>
          <a:bodyPr/>
          <a:lstStyle/>
          <a:p>
            <a:r>
              <a:rPr lang="en-US" dirty="0"/>
              <a:t>Perfluorinated compounds </a:t>
            </a:r>
          </a:p>
        </p:txBody>
      </p:sp>
      <p:sp>
        <p:nvSpPr>
          <p:cNvPr id="3" name="Content Placeholder 2">
            <a:extLst>
              <a:ext uri="{FF2B5EF4-FFF2-40B4-BE49-F238E27FC236}">
                <a16:creationId xmlns:a16="http://schemas.microsoft.com/office/drawing/2014/main" id="{C2C3BB71-2365-0222-EAF6-7433A9B67403}"/>
              </a:ext>
            </a:extLst>
          </p:cNvPr>
          <p:cNvSpPr>
            <a:spLocks noGrp="1"/>
          </p:cNvSpPr>
          <p:nvPr>
            <p:ph idx="1"/>
          </p:nvPr>
        </p:nvSpPr>
        <p:spPr/>
        <p:txBody>
          <a:bodyPr/>
          <a:lstStyle/>
          <a:p>
            <a:r>
              <a:rPr lang="en-US" dirty="0"/>
              <a:t>Perfluorinated compounds are a large family of chemical substances present in industry and everyday consumer products, notably for their </a:t>
            </a:r>
            <a:r>
              <a:rPr lang="en-US" b="1" dirty="0"/>
              <a:t>anti-adhesive and anti-grease properties</a:t>
            </a:r>
            <a:r>
              <a:rPr lang="en-US" dirty="0"/>
              <a:t>. </a:t>
            </a:r>
          </a:p>
          <a:p>
            <a:r>
              <a:rPr lang="en-US" dirty="0"/>
              <a:t>They are very resistant to degradation and persist in the environment and in the food chain . Two large scale epidemiological studies have demonstrated confounders-adjusted associations between exposure to perfluorinated compounds and an earlier age at menopause. </a:t>
            </a:r>
          </a:p>
          <a:p>
            <a:endParaRPr lang="en-US" dirty="0"/>
          </a:p>
        </p:txBody>
      </p:sp>
    </p:spTree>
    <p:extLst>
      <p:ext uri="{BB962C8B-B14F-4D97-AF65-F5344CB8AC3E}">
        <p14:creationId xmlns:p14="http://schemas.microsoft.com/office/powerpoint/2010/main" val="218409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a:xfrm>
            <a:off x="614267" y="2134013"/>
            <a:ext cx="9601196" cy="1303867"/>
          </a:xfrm>
        </p:spPr>
        <p:txBody>
          <a:bodyPr>
            <a:noAutofit/>
          </a:bodyPr>
          <a:lstStyle/>
          <a:p>
            <a:pPr algn="l"/>
            <a:r>
              <a:rPr lang="en-US" sz="3200" dirty="0"/>
              <a:t> POI shows a complex multifactorial etiology with both genetic and environmental contributions. Recent studies suggest a link between environmental pollutants and POI, although limited corroborative evidence has been reported so far .</a:t>
            </a:r>
          </a:p>
        </p:txBody>
      </p:sp>
      <p:pic>
        <p:nvPicPr>
          <p:cNvPr id="4" name="Content Placeholder 3">
            <a:extLst>
              <a:ext uri="{FF2B5EF4-FFF2-40B4-BE49-F238E27FC236}">
                <a16:creationId xmlns:a16="http://schemas.microsoft.com/office/drawing/2014/main" id="{C81CA3A8-9577-D79F-932B-C7966D037634}"/>
              </a:ext>
            </a:extLst>
          </p:cNvPr>
          <p:cNvPicPr>
            <a:picLocks noGrp="1" noChangeAspect="1"/>
          </p:cNvPicPr>
          <p:nvPr>
            <p:ph idx="1"/>
          </p:nvPr>
        </p:nvPicPr>
        <p:blipFill>
          <a:blip r:embed="rId2"/>
          <a:stretch>
            <a:fillRect/>
          </a:stretch>
        </p:blipFill>
        <p:spPr>
          <a:xfrm>
            <a:off x="8634501" y="3437880"/>
            <a:ext cx="3321271" cy="3317875"/>
          </a:xfrm>
          <a:prstGeom prst="rect">
            <a:avLst/>
          </a:prstGeom>
        </p:spPr>
      </p:pic>
    </p:spTree>
    <p:extLst>
      <p:ext uri="{BB962C8B-B14F-4D97-AF65-F5344CB8AC3E}">
        <p14:creationId xmlns:p14="http://schemas.microsoft.com/office/powerpoint/2010/main" val="1515771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4BCA-96FF-33B0-9B77-99ADD16EB367}"/>
              </a:ext>
            </a:extLst>
          </p:cNvPr>
          <p:cNvSpPr>
            <a:spLocks noGrp="1"/>
          </p:cNvSpPr>
          <p:nvPr>
            <p:ph type="title"/>
          </p:nvPr>
        </p:nvSpPr>
        <p:spPr/>
        <p:txBody>
          <a:bodyPr/>
          <a:lstStyle/>
          <a:p>
            <a:r>
              <a:rPr lang="en-US" dirty="0"/>
              <a:t>2 bromopropane </a:t>
            </a:r>
          </a:p>
        </p:txBody>
      </p:sp>
      <p:sp>
        <p:nvSpPr>
          <p:cNvPr id="3" name="Content Placeholder 2">
            <a:extLst>
              <a:ext uri="{FF2B5EF4-FFF2-40B4-BE49-F238E27FC236}">
                <a16:creationId xmlns:a16="http://schemas.microsoft.com/office/drawing/2014/main" id="{E246EE73-B989-1F61-4C79-73541335A81B}"/>
              </a:ext>
            </a:extLst>
          </p:cNvPr>
          <p:cNvSpPr>
            <a:spLocks noGrp="1"/>
          </p:cNvSpPr>
          <p:nvPr>
            <p:ph idx="1"/>
          </p:nvPr>
        </p:nvSpPr>
        <p:spPr/>
        <p:txBody>
          <a:bodyPr/>
          <a:lstStyle/>
          <a:p>
            <a:r>
              <a:rPr lang="en-US" dirty="0"/>
              <a:t>A review led in the context of the American National Toxicology Program showed that women exposed to 2 bromopropane are at risk for the early onset of menopause .</a:t>
            </a:r>
          </a:p>
        </p:txBody>
      </p:sp>
    </p:spTree>
    <p:extLst>
      <p:ext uri="{BB962C8B-B14F-4D97-AF65-F5344CB8AC3E}">
        <p14:creationId xmlns:p14="http://schemas.microsoft.com/office/powerpoint/2010/main" val="1239639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E00F-9A09-23D5-F261-9B2A6AF7D3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84C291-75A0-7EC9-7881-20FB77BBFCBC}"/>
              </a:ext>
            </a:extLst>
          </p:cNvPr>
          <p:cNvSpPr>
            <a:spLocks noGrp="1"/>
          </p:cNvSpPr>
          <p:nvPr>
            <p:ph idx="1"/>
          </p:nvPr>
        </p:nvSpPr>
        <p:spPr/>
        <p:txBody>
          <a:bodyPr/>
          <a:lstStyle/>
          <a:p>
            <a:r>
              <a:rPr lang="en-US" dirty="0"/>
              <a:t>Finally, other toxicants such as </a:t>
            </a:r>
            <a:r>
              <a:rPr lang="en-US" b="1" u="sng" dirty="0"/>
              <a:t>alcohol ,flame retardants ,diesel or anti-UV protectors </a:t>
            </a:r>
            <a:r>
              <a:rPr lang="en-US" dirty="0"/>
              <a:t>seem to influence the ovarian reserve but we have not found sufficient data to conclude this.</a:t>
            </a:r>
          </a:p>
          <a:p>
            <a:r>
              <a:rPr lang="en-US" dirty="0"/>
              <a:t> Indeed, only animal studies are available for </a:t>
            </a:r>
            <a:r>
              <a:rPr lang="en-US" b="1" u="sng" dirty="0"/>
              <a:t>flame retardants ,diesel and anti-UV protectors </a:t>
            </a:r>
            <a:r>
              <a:rPr lang="en-US" dirty="0"/>
              <a:t>and discrepancies exist between the two human cross-sectional studies for </a:t>
            </a:r>
            <a:r>
              <a:rPr lang="en-US" b="1" u="sng" dirty="0"/>
              <a:t>alcohol</a:t>
            </a:r>
            <a:r>
              <a:rPr lang="en-US" dirty="0"/>
              <a:t>.</a:t>
            </a:r>
          </a:p>
        </p:txBody>
      </p:sp>
    </p:spTree>
    <p:extLst>
      <p:ext uri="{BB962C8B-B14F-4D97-AF65-F5344CB8AC3E}">
        <p14:creationId xmlns:p14="http://schemas.microsoft.com/office/powerpoint/2010/main" val="393371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3B1F0-B7D8-D9CF-7CE3-7DC77F410406}"/>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FCBC7789-B3D7-D8F1-DA00-077315033D6D}"/>
              </a:ext>
            </a:extLst>
          </p:cNvPr>
          <p:cNvSpPr>
            <a:spLocks noGrp="1"/>
          </p:cNvSpPr>
          <p:nvPr>
            <p:ph idx="1"/>
          </p:nvPr>
        </p:nvSpPr>
        <p:spPr/>
        <p:txBody>
          <a:bodyPr/>
          <a:lstStyle/>
          <a:p>
            <a:pPr marL="0" indent="0">
              <a:buNone/>
            </a:pPr>
            <a:r>
              <a:rPr lang="en-US" dirty="0"/>
              <a:t>POI is a pathology in young women that can alter their fertility and, more generally, their quality of life.</a:t>
            </a:r>
          </a:p>
          <a:p>
            <a:pPr marL="0" indent="0">
              <a:buNone/>
            </a:pPr>
            <a:r>
              <a:rPr lang="en-US" dirty="0"/>
              <a:t> Its idiopathic etiology (75% of cases) could be explained by the fact that the state of ovarian reserve at a given time seems to reflect a multifactorial influence combining factors that are genetic, epidemiological and environmental in nature. </a:t>
            </a:r>
          </a:p>
        </p:txBody>
      </p:sp>
    </p:spTree>
    <p:extLst>
      <p:ext uri="{BB962C8B-B14F-4D97-AF65-F5344CB8AC3E}">
        <p14:creationId xmlns:p14="http://schemas.microsoft.com/office/powerpoint/2010/main" val="510129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B26B-E0D9-781C-1A40-C132940DD10F}"/>
              </a:ext>
            </a:extLst>
          </p:cNvPr>
          <p:cNvSpPr>
            <a:spLocks noGrp="1"/>
          </p:cNvSpPr>
          <p:nvPr>
            <p:ph type="title" idx="4294967295"/>
          </p:nvPr>
        </p:nvSpPr>
        <p:spPr>
          <a:xfrm>
            <a:off x="1110343" y="553454"/>
            <a:ext cx="9601200" cy="1303337"/>
          </a:xfrm>
        </p:spPr>
        <p:txBody>
          <a:bodyPr/>
          <a:lstStyle/>
          <a:p>
            <a:r>
              <a:rPr lang="en-US" dirty="0"/>
              <a:t>Conclusions</a:t>
            </a:r>
          </a:p>
        </p:txBody>
      </p:sp>
      <p:sp>
        <p:nvSpPr>
          <p:cNvPr id="3" name="Content Placeholder 2">
            <a:extLst>
              <a:ext uri="{FF2B5EF4-FFF2-40B4-BE49-F238E27FC236}">
                <a16:creationId xmlns:a16="http://schemas.microsoft.com/office/drawing/2014/main" id="{81581DEA-AEAD-5089-98B5-8A2345891978}"/>
              </a:ext>
            </a:extLst>
          </p:cNvPr>
          <p:cNvSpPr>
            <a:spLocks noGrp="1"/>
          </p:cNvSpPr>
          <p:nvPr>
            <p:ph idx="4294967295"/>
          </p:nvPr>
        </p:nvSpPr>
        <p:spPr>
          <a:xfrm>
            <a:off x="1295400" y="1634331"/>
            <a:ext cx="9601200" cy="3460750"/>
          </a:xfrm>
        </p:spPr>
        <p:txBody>
          <a:bodyPr>
            <a:normAutofit fontScale="92500" lnSpcReduction="10000"/>
          </a:bodyPr>
          <a:lstStyle/>
          <a:p>
            <a:pPr marL="0" indent="0">
              <a:buNone/>
            </a:pPr>
            <a:r>
              <a:rPr lang="en-US" dirty="0"/>
              <a:t> Environmental pollutants are a serious threat to human and animal reproduction with harmful effects that disturb endocrine and reproductive functions.</a:t>
            </a:r>
          </a:p>
          <a:p>
            <a:pPr marL="0" indent="0">
              <a:buNone/>
            </a:pPr>
            <a:r>
              <a:rPr lang="en-US" dirty="0"/>
              <a:t> This is a critical public health problem that needs the implementation of protection, prevention and information measures in order to fight against these environmental pollutants.</a:t>
            </a:r>
          </a:p>
          <a:p>
            <a:pPr marL="0" indent="0">
              <a:buNone/>
            </a:pPr>
            <a:r>
              <a:rPr lang="en-US" dirty="0"/>
              <a:t> One of these </a:t>
            </a:r>
            <a:r>
              <a:rPr lang="en-US" b="1" u="sng" dirty="0"/>
              <a:t>preventive activities </a:t>
            </a:r>
            <a:r>
              <a:rPr lang="en-US" dirty="0"/>
              <a:t>may be to help health professionals to better detect patients at risk of POI in order to inform them about their reproductive ability, to limit aggravating factors and to treat them as early as possible through </a:t>
            </a:r>
            <a:r>
              <a:rPr lang="en-US" b="1" u="sng" dirty="0"/>
              <a:t>oocyte cryopreservation</a:t>
            </a:r>
            <a:r>
              <a:rPr lang="en-US" u="sng" dirty="0"/>
              <a:t>.</a:t>
            </a:r>
          </a:p>
          <a:p>
            <a:endParaRPr lang="en-US" dirty="0"/>
          </a:p>
        </p:txBody>
      </p:sp>
    </p:spTree>
    <p:extLst>
      <p:ext uri="{BB962C8B-B14F-4D97-AF65-F5344CB8AC3E}">
        <p14:creationId xmlns:p14="http://schemas.microsoft.com/office/powerpoint/2010/main" val="15441205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A69F-1721-8D18-0446-6ADD7C0ABE0F}"/>
              </a:ext>
            </a:extLst>
          </p:cNvPr>
          <p:cNvSpPr>
            <a:spLocks noGrp="1"/>
          </p:cNvSpPr>
          <p:nvPr>
            <p:ph type="title" idx="4294967295"/>
          </p:nvPr>
        </p:nvSpPr>
        <p:spPr>
          <a:xfrm>
            <a:off x="1548882" y="2288949"/>
            <a:ext cx="9601200" cy="1303337"/>
          </a:xfrm>
        </p:spPr>
        <p:txBody>
          <a:bodyPr>
            <a:normAutofit fontScale="90000"/>
          </a:bodyPr>
          <a:lstStyle/>
          <a:p>
            <a:r>
              <a:rPr lang="en-US" sz="7300" dirty="0"/>
              <a:t>Thanks for your attention </a:t>
            </a:r>
            <a:br>
              <a:rPr lang="en-US" sz="7300" dirty="0"/>
            </a:br>
            <a:br>
              <a:rPr lang="en-US" sz="7300" dirty="0"/>
            </a:br>
            <a:br>
              <a:rPr lang="en-US" dirty="0"/>
            </a:br>
            <a:r>
              <a:rPr lang="en-US" dirty="0"/>
              <a:t>please be careful about every thing that you eat, breath, touch, use, inject and wear!!!!!!! </a:t>
            </a:r>
          </a:p>
        </p:txBody>
      </p:sp>
    </p:spTree>
    <p:extLst>
      <p:ext uri="{BB962C8B-B14F-4D97-AF65-F5344CB8AC3E}">
        <p14:creationId xmlns:p14="http://schemas.microsoft.com/office/powerpoint/2010/main" val="309792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3AA30-68B8-A3C7-E9B2-EA776B63A8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9E58A9-B763-12B0-5784-DFE39BFC3E16}"/>
              </a:ext>
            </a:extLst>
          </p:cNvPr>
          <p:cNvSpPr>
            <a:spLocks noGrp="1"/>
          </p:cNvSpPr>
          <p:nvPr>
            <p:ph idx="1"/>
          </p:nvPr>
        </p:nvSpPr>
        <p:spPr/>
        <p:txBody>
          <a:bodyPr/>
          <a:lstStyle/>
          <a:p>
            <a:r>
              <a:rPr lang="en-US" dirty="0"/>
              <a:t>Environmental pollutants refer to all of the exogenic, non-essential factors for humans, which, when released into the environment, can be detrimental to human health and/or to the environment. The industrialization of our society maximizes the use of these substances and poses a real problem for public health.</a:t>
            </a:r>
          </a:p>
        </p:txBody>
      </p:sp>
    </p:spTree>
    <p:extLst>
      <p:ext uri="{BB962C8B-B14F-4D97-AF65-F5344CB8AC3E}">
        <p14:creationId xmlns:p14="http://schemas.microsoft.com/office/powerpoint/2010/main" val="305517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p:txBody>
          <a:bodyPr/>
          <a:lstStyle/>
          <a:p>
            <a:endParaRPr lang="en-US" dirty="0"/>
          </a:p>
        </p:txBody>
      </p:sp>
      <p:sp>
        <p:nvSpPr>
          <p:cNvPr id="4" name="TextBox 3">
            <a:extLst>
              <a:ext uri="{FF2B5EF4-FFF2-40B4-BE49-F238E27FC236}">
                <a16:creationId xmlns:a16="http://schemas.microsoft.com/office/drawing/2014/main" id="{3ACA26BD-17B5-DE5D-7B25-2E49D9450BBF}"/>
              </a:ext>
            </a:extLst>
          </p:cNvPr>
          <p:cNvSpPr txBox="1"/>
          <p:nvPr/>
        </p:nvSpPr>
        <p:spPr>
          <a:xfrm>
            <a:off x="260713" y="982132"/>
            <a:ext cx="8822093" cy="5262979"/>
          </a:xfrm>
          <a:prstGeom prst="rect">
            <a:avLst/>
          </a:prstGeom>
          <a:noFill/>
        </p:spPr>
        <p:txBody>
          <a:bodyPr wrap="square">
            <a:spAutoFit/>
          </a:bodyPr>
          <a:lstStyle/>
          <a:p>
            <a:r>
              <a:rPr lang="en-US" sz="2800" dirty="0"/>
              <a:t>Persistent organic pollutants(POPs) are ubiquitous compounds that can bioaccumulate because of their persistence in environment and have potential significant impacts on human health.</a:t>
            </a:r>
          </a:p>
          <a:p>
            <a:endParaRPr lang="en-US" sz="2800" dirty="0"/>
          </a:p>
          <a:p>
            <a:r>
              <a:rPr lang="en-US" sz="2800" dirty="0"/>
              <a:t> Common POPs include:</a:t>
            </a:r>
          </a:p>
          <a:p>
            <a:r>
              <a:rPr lang="en-US" sz="2800" dirty="0"/>
              <a:t>- polychlorinated biphenyls (PCBs)</a:t>
            </a:r>
          </a:p>
          <a:p>
            <a:r>
              <a:rPr lang="en-US" sz="2800" dirty="0"/>
              <a:t>- organochlorine pesticides (OCPs)</a:t>
            </a:r>
          </a:p>
          <a:p>
            <a:r>
              <a:rPr lang="en-US" sz="2800" dirty="0"/>
              <a:t> -polybrominated diphenyl ethers (PBDEs)</a:t>
            </a:r>
          </a:p>
          <a:p>
            <a:r>
              <a:rPr lang="en-US" sz="2800" dirty="0"/>
              <a:t> -polychlorinated dibenzodioxins (PCDDs)</a:t>
            </a:r>
          </a:p>
          <a:p>
            <a:r>
              <a:rPr lang="en-US" sz="2800" dirty="0"/>
              <a:t> -dibenzofurans (PCDFs)</a:t>
            </a:r>
          </a:p>
          <a:p>
            <a:r>
              <a:rPr lang="en-US" sz="2800" dirty="0"/>
              <a:t> etc. </a:t>
            </a:r>
          </a:p>
        </p:txBody>
      </p:sp>
      <p:sp>
        <p:nvSpPr>
          <p:cNvPr id="6" name="Content Placeholder 5">
            <a:extLst>
              <a:ext uri="{FF2B5EF4-FFF2-40B4-BE49-F238E27FC236}">
                <a16:creationId xmlns:a16="http://schemas.microsoft.com/office/drawing/2014/main" id="{B714E66A-8A5C-6BFB-CA89-254E9001315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985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8609-8C29-1A1F-D9D1-77DE27279A5B}"/>
              </a:ext>
            </a:extLst>
          </p:cNvPr>
          <p:cNvSpPr>
            <a:spLocks noGrp="1"/>
          </p:cNvSpPr>
          <p:nvPr>
            <p:ph type="title"/>
          </p:nvPr>
        </p:nvSpPr>
        <p:spPr>
          <a:xfrm>
            <a:off x="858416" y="982132"/>
            <a:ext cx="10038182" cy="5101427"/>
          </a:xfrm>
        </p:spPr>
        <p:txBody>
          <a:bodyPr>
            <a:noAutofit/>
          </a:bodyPr>
          <a:lstStyle/>
          <a:p>
            <a:pPr algn="l"/>
            <a:r>
              <a:rPr lang="en-US" sz="2400" dirty="0"/>
              <a:t>Exposure to POPs has been found to be associated with adverse outcomes of female reproduction, such as:</a:t>
            </a:r>
            <a:br>
              <a:rPr lang="en-US" sz="2400" dirty="0"/>
            </a:br>
            <a:br>
              <a:rPr lang="en-US" sz="2400" dirty="0"/>
            </a:br>
            <a:r>
              <a:rPr lang="en-US" sz="2400" dirty="0"/>
              <a:t> prolonged time to pregnancy</a:t>
            </a:r>
            <a:br>
              <a:rPr lang="en-US" sz="2400" dirty="0"/>
            </a:br>
            <a:r>
              <a:rPr lang="en-US" sz="2400" dirty="0"/>
              <a:t> increased spontaneous abortion rates</a:t>
            </a:r>
            <a:br>
              <a:rPr lang="en-US" sz="2400" dirty="0"/>
            </a:br>
            <a:r>
              <a:rPr lang="en-US" sz="2400" dirty="0"/>
              <a:t> decreased birth weight in offspring</a:t>
            </a:r>
            <a:br>
              <a:rPr lang="en-US" sz="2400" dirty="0"/>
            </a:br>
            <a:r>
              <a:rPr lang="en-US" sz="2400" dirty="0" err="1"/>
              <a:t>etc</a:t>
            </a:r>
            <a:endParaRPr lang="en-US" sz="2400" dirty="0"/>
          </a:p>
        </p:txBody>
      </p:sp>
      <p:pic>
        <p:nvPicPr>
          <p:cNvPr id="5" name="Content Placeholder 4">
            <a:extLst>
              <a:ext uri="{FF2B5EF4-FFF2-40B4-BE49-F238E27FC236}">
                <a16:creationId xmlns:a16="http://schemas.microsoft.com/office/drawing/2014/main" id="{6064FECA-3015-8AFA-116B-EFF8BB4043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64286" y="4152122"/>
            <a:ext cx="4184682" cy="2594753"/>
          </a:xfrm>
        </p:spPr>
      </p:pic>
    </p:spTree>
    <p:extLst>
      <p:ext uri="{BB962C8B-B14F-4D97-AF65-F5344CB8AC3E}">
        <p14:creationId xmlns:p14="http://schemas.microsoft.com/office/powerpoint/2010/main" val="537359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C633-A04D-EEE7-0478-9E0717325E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D00A71-D8B6-5E3F-E8F3-33F485508999}"/>
              </a:ext>
            </a:extLst>
          </p:cNvPr>
          <p:cNvSpPr>
            <a:spLocks noGrp="1"/>
          </p:cNvSpPr>
          <p:nvPr>
            <p:ph idx="1"/>
          </p:nvPr>
        </p:nvSpPr>
        <p:spPr/>
        <p:txBody>
          <a:bodyPr/>
          <a:lstStyle/>
          <a:p>
            <a:r>
              <a:rPr lang="en-US" dirty="0"/>
              <a:t>Environmental factors seem to be major determinants in the </a:t>
            </a:r>
          </a:p>
          <a:p>
            <a:r>
              <a:rPr lang="en-US" dirty="0"/>
              <a:t>ovarian reserve </a:t>
            </a:r>
          </a:p>
          <a:p>
            <a:r>
              <a:rPr lang="en-US" dirty="0"/>
              <a:t> In premature menopause acting during the </a:t>
            </a:r>
            <a:r>
              <a:rPr lang="en-US" b="1" dirty="0"/>
              <a:t>prenatal period or during the adult life .</a:t>
            </a:r>
          </a:p>
        </p:txBody>
      </p:sp>
    </p:spTree>
    <p:extLst>
      <p:ext uri="{BB962C8B-B14F-4D97-AF65-F5344CB8AC3E}">
        <p14:creationId xmlns:p14="http://schemas.microsoft.com/office/powerpoint/2010/main" val="16840159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561</TotalTime>
  <Words>4134</Words>
  <Application>Microsoft Office PowerPoint</Application>
  <PresentationFormat>Widescreen</PresentationFormat>
  <Paragraphs>149</Paragraphs>
  <Slides>54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Garamond</vt:lpstr>
      <vt:lpstr>Organic</vt:lpstr>
      <vt:lpstr>Environmental factors and premature ovarian insufficiency:</vt:lpstr>
      <vt:lpstr>PowerPoint Presentation</vt:lpstr>
      <vt:lpstr>PowerPoint Presentation</vt:lpstr>
      <vt:lpstr>PowerPoint Presentation</vt:lpstr>
      <vt:lpstr> POI shows a complex multifactorial etiology with both genetic and environmental contributions. Recent studies suggest a link between environmental pollutants and POI, although limited corroborative evidence has been reported so far .</vt:lpstr>
      <vt:lpstr>PowerPoint Presentation</vt:lpstr>
      <vt:lpstr>PowerPoint Presentation</vt:lpstr>
      <vt:lpstr>Exposure to POPs has been found to be associated with adverse outcomes of female reproduction, such as:   prolonged time to pregnancy  increased spontaneous abortion rates  decreased birth weight in offspring etc</vt:lpstr>
      <vt:lpstr>PowerPoint Presentation</vt:lpstr>
      <vt:lpstr>Environmental pollutants can impact ovarian function in three ways that can coexist:   1-Endocrine disrupting chemicals (EDCs)  2-Induction of oxidative stress  3-Epigenetic modifications </vt:lpstr>
      <vt:lpstr> Endocrine disrupting chemicals (EDCs): EDCs have been defined by the Endocine Society as “an exogenous chemical, or mixture of chemicals, that interferes with any aspect of hormone action”. </vt:lpstr>
      <vt:lpstr>PowerPoint Presentation</vt:lpstr>
      <vt:lpstr>Aryl hydrocarbon receptor (AhR)</vt:lpstr>
      <vt:lpstr>                     Estrogen receptors  ERs play evident roles during the gonadotrophins dependant phase of folliculogenesis.  However arguments for their role from the very early phases of folliculogenesis are given by the fact that they are increasingly expressed from the primordial stage onward in adult human follicles  and consistently expressed by oocytes in human fetal ovaries whatever the follicular stage.</vt:lpstr>
      <vt:lpstr> Induction of oxidative stress</vt:lpstr>
      <vt:lpstr>PowerPoint Presentation</vt:lpstr>
      <vt:lpstr> Epigenetic modifications</vt:lpstr>
      <vt:lpstr>A cross-sectional study was conducted from 1999 to 2008 on 31,575 women, using NHANES (National Health and Nutrition Examination Survey) data. The aim was to determine the association between exposure to endocrine disruptors and age at menopause. Out of 111 analyzed EDCs, 9 polychlorinated biphenyls (PCBs), 3 pesticides, 1 furan and 2 phthalates were significantly associated with an earlier age of menopause from 1.9 to 3.8 years after adjustment for age, race/ethnicity, smoking, body mass index. </vt:lpstr>
      <vt:lpstr> A dose-response relationship was demonstrated for 14 of them, suggesting to the authors that the increase in the level of exposure to these long half-life chemicals (except phthalates) could affect ovarian function .    Grindler NM, Allsworth JE, Macones GA, Kannan K, Roehl KA, Cooper AR. Persistent organic pollutants and early menopause in U.S. women. PLoS One. 2015;10:e0116057. </vt:lpstr>
      <vt:lpstr> A review of the literature  focused on occupational exposure to chemicals. In total, 1074 articles were selected and 140 chemical substances were analyzed. Twenty agents were retained as likely to induce POI. Eighteen of them, acting via an increase in follicular atresia, including 3 metals (cadmium, lead and chromium), 12 synthetic organic compounds (4 pesticides, 3 solvents, 5 compounds used in industrial chemistry) and 3 belonging to the polycyclic aromatic hydrocarbons (PAHs) family. </vt:lpstr>
      <vt:lpstr>PowerPoint Presentation</vt:lpstr>
      <vt:lpstr>Phthalates</vt:lpstr>
      <vt:lpstr> High molecular weight phthalates (for example, di(2-ethylhexyl) phthalate [DEHP],di-isononyl phthalate [DiNP]), are used as plasticizers in the manufacture of flexible vinyl (such as polyvinyl chloride) used in consumer products (clothing, children’s toys, and household items), flooring and wall coverings, food contact applications and medical devices. They are produced in high volume because they give materials a certain flexibility and suppleness.  Low molecular weight phthalates (for example, diethyl phthalate [DEP] and dibutyl phthalate [DBP]) are used in personal-care products (cosmetics), as solvents and plasticizers for cellulose acetate and in making lacquers, varnishes and coatings including the enteric coating of tablets or capsules and for controlled release formulations. </vt:lpstr>
      <vt:lpstr>PowerPoint Presentation</vt:lpstr>
      <vt:lpstr>PowerPoint Presentation</vt:lpstr>
      <vt:lpstr> Zhang XF, Zhang T, Han Z, Liu JC, Liu YP, Ma JY, et al. Transgenerational inheritance of ovarian development deficiency induced by maternal diethylhexyl phthalate exposure. Reprod Fertil Dev. 2015;27:1213–21. </vt:lpstr>
      <vt:lpstr>PowerPoint Presentation</vt:lpstr>
      <vt:lpstr>PowerPoint Presentation</vt:lpstr>
      <vt:lpstr>PowerPoint Presentation</vt:lpstr>
      <vt:lpstr>Bisphenol A(BPA)</vt:lpstr>
      <vt:lpstr>BPA is prohibited</vt:lpstr>
      <vt:lpstr>PowerPoint Presentation</vt:lpstr>
      <vt:lpstr>Transgeneration effect of BPA</vt:lpstr>
      <vt:lpstr>Pesticides </vt:lpstr>
      <vt:lpstr>PowerPoint Presentation</vt:lpstr>
      <vt:lpstr>Pesticide exposure and timing of menopause: the Agricultural Health Study Sherry L Farr 1, Jianwen Cai, David A Savitz, Dale P Sandler, Jane A Hoppin, Glinda S Cooper Affiliations expand PMID: 16495469 DOI: 10.1093/aje/kwj099 </vt:lpstr>
      <vt:lpstr>PowerPoint Presentation</vt:lpstr>
      <vt:lpstr>Cigarette</vt:lpstr>
      <vt:lpstr>PowerPoint Presentation</vt:lpstr>
      <vt:lpstr>PowerPoint Presentation</vt:lpstr>
      <vt:lpstr>PowerPoint Presentation</vt:lpstr>
      <vt:lpstr>PowerPoint Presentation</vt:lpstr>
      <vt:lpstr>Dioxins</vt:lpstr>
      <vt:lpstr>PowerPoint Presentation</vt:lpstr>
      <vt:lpstr>PowerPoint Presentation</vt:lpstr>
      <vt:lpstr>PowerPoint Presentation</vt:lpstr>
      <vt:lpstr>Seveso disaster</vt:lpstr>
      <vt:lpstr>PowerPoint Presentation</vt:lpstr>
      <vt:lpstr>Perfluorinated compounds </vt:lpstr>
      <vt:lpstr>2 bromopropane </vt:lpstr>
      <vt:lpstr>PowerPoint Presentation</vt:lpstr>
      <vt:lpstr>Discussion</vt:lpstr>
      <vt:lpstr>Conclusions</vt:lpstr>
      <vt:lpstr>Thanks for your attention    please be careful about every thing that you eat, breath, touch, use, inject and wear!!!!!!!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factors and premature ovarian insufficiency:</dc:title>
  <dc:creator>sedigheh amooee</dc:creator>
  <cp:lastModifiedBy>sedigheh amooee</cp:lastModifiedBy>
  <cp:revision>133</cp:revision>
  <dcterms:created xsi:type="dcterms:W3CDTF">2024-01-26T18:54:22Z</dcterms:created>
  <dcterms:modified xsi:type="dcterms:W3CDTF">2024-02-04T20:12:17Z</dcterms:modified>
</cp:coreProperties>
</file>